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56" r:id="rId2"/>
    <p:sldId id="310" r:id="rId3"/>
    <p:sldId id="311" r:id="rId4"/>
    <p:sldId id="257" r:id="rId5"/>
    <p:sldId id="281" r:id="rId6"/>
    <p:sldId id="258" r:id="rId7"/>
    <p:sldId id="259" r:id="rId8"/>
    <p:sldId id="307" r:id="rId9"/>
    <p:sldId id="260" r:id="rId10"/>
    <p:sldId id="308" r:id="rId11"/>
    <p:sldId id="312" r:id="rId12"/>
    <p:sldId id="282" r:id="rId13"/>
  </p:sldIdLst>
  <p:sldSz cx="18288000" cy="10287000"/>
  <p:notesSz cx="6858000" cy="9144000"/>
  <p:embeddedFontLst>
    <p:embeddedFont>
      <p:font typeface="DM Serif Display" pitchFamily="2" charset="0"/>
      <p:regular r:id="rId15"/>
      <p:italic r:id="rId16"/>
    </p:embeddedFont>
    <p:embeddedFont>
      <p:font typeface="Poppins" panose="00000500000000000000" pitchFamily="2" charset="0"/>
      <p:regular r:id="rId17"/>
      <p:bold r:id="rId18"/>
      <p:italic r:id="rId19"/>
      <p:boldItalic r:id="rId20"/>
    </p:embeddedFont>
    <p:embeddedFont>
      <p:font typeface="Poppins Bold" panose="00000800000000000000"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6139" autoAdjust="0"/>
  </p:normalViewPr>
  <p:slideViewPr>
    <p:cSldViewPr>
      <p:cViewPr varScale="1">
        <p:scale>
          <a:sx n="57" d="100"/>
          <a:sy n="57" d="100"/>
        </p:scale>
        <p:origin x="155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BBC470-5B15-4F67-9BF4-5BB10F97ED01}"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CC4CDB-A153-4FF1-A172-9A2B1487A289}" type="slidenum">
              <a:rPr lang="en-US" smtClean="0"/>
              <a:t>‹#›</a:t>
            </a:fld>
            <a:endParaRPr lang="en-US"/>
          </a:p>
        </p:txBody>
      </p:sp>
    </p:spTree>
    <p:extLst>
      <p:ext uri="{BB962C8B-B14F-4D97-AF65-F5344CB8AC3E}">
        <p14:creationId xmlns:p14="http://schemas.microsoft.com/office/powerpoint/2010/main" val="3324406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 know many were disappointed in today being a virtual conference, but I still plan on covering a lot of good material and am open to any questions you may have. Please save all questions until the end and then don’t forget we also have a virtual booth experience at the end of the conference if you didn’t get what you needed after my presentation. That time is meant to serve as time you would come chat with me at an in-person booth. </a:t>
            </a:r>
          </a:p>
          <a:p>
            <a:endParaRPr lang="en-US" dirty="0"/>
          </a:p>
          <a:p>
            <a:r>
              <a:rPr lang="en-US" dirty="0"/>
              <a:t>Some house cleaning items, I am working remotely today and where I am at, there are some nasty thunderstorms so please hang tight if I lose connection. I do have Kelsey Walker from our MT office on with me to step in if need be. She will not be able to answer any ID specific questions, but she can take them down or schedule a time for you to meet with me. I hope, that if that happens, I can just transition to my cell phone and just have Kelsey share my slide deck. </a:t>
            </a:r>
          </a:p>
          <a:p>
            <a:endParaRPr lang="en-US" dirty="0"/>
          </a:p>
          <a:p>
            <a:r>
              <a:rPr lang="en-US" dirty="0"/>
              <a:t>To jump in, right now, MHC is in the mist of recovering from our TPA switchover 9/1. I will say we did think we were prepared but, in all honesty, we got turned upside down. Every day is getting better, and I thank you to each and every one of you that has stuck with us through the ups and downs with this transition. </a:t>
            </a:r>
          </a:p>
        </p:txBody>
      </p:sp>
      <p:sp>
        <p:nvSpPr>
          <p:cNvPr id="4" name="Slide Number Placeholder 3"/>
          <p:cNvSpPr>
            <a:spLocks noGrp="1"/>
          </p:cNvSpPr>
          <p:nvPr>
            <p:ph type="sldNum" sz="quarter" idx="5"/>
          </p:nvPr>
        </p:nvSpPr>
        <p:spPr/>
        <p:txBody>
          <a:bodyPr/>
          <a:lstStyle/>
          <a:p>
            <a:fld id="{BBCC4CDB-A153-4FF1-A172-9A2B1487A289}" type="slidenum">
              <a:rPr lang="en-US" smtClean="0"/>
              <a:t>1</a:t>
            </a:fld>
            <a:endParaRPr lang="en-US"/>
          </a:p>
        </p:txBody>
      </p:sp>
    </p:spTree>
    <p:extLst>
      <p:ext uri="{BB962C8B-B14F-4D97-AF65-F5344CB8AC3E}">
        <p14:creationId xmlns:p14="http://schemas.microsoft.com/office/powerpoint/2010/main" val="533265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861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861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52663" y="520700"/>
            <a:ext cx="4638675" cy="260985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305386"/>
            <a:ext cx="7315200" cy="3132694"/>
          </a:xfrm>
          <a:prstGeom prst="rect">
            <a:avLst/>
          </a:prstGeom>
        </p:spPr>
        <p:txBody>
          <a:bodyPr vert="horz" lIns="91440" tIns="45720" rIns="91440" bIns="45720" rtlCol="0"/>
          <a:lstStyle/>
          <a:p>
            <a:r>
              <a:rPr lang="en-US" dirty="0"/>
              <a:t>There are 2 appeals processes. There is a process for you appeal clinical denials and claim processing denials and that is to go use our appeal form listed on our website and to make sure you include medical records as documentation. The other is if you get a Zelis claim denial or Zelis line denial. In those cases, you will want to appeal directly to them using the information on the screen. </a:t>
            </a:r>
          </a:p>
          <a:p>
            <a:endParaRPr lang="en-US" dirty="0"/>
          </a:p>
          <a:p>
            <a:r>
              <a:rPr lang="en-US" dirty="0"/>
              <a:t>If you are new to MHC or need a refresher from previous years presentations, Zelis is our high dollar claim reviewer as well as our auditor for correct coding. </a:t>
            </a:r>
          </a:p>
        </p:txBody>
      </p:sp>
      <p:sp>
        <p:nvSpPr>
          <p:cNvPr id="6" name="Footer Placeholder 5"/>
          <p:cNvSpPr>
            <a:spLocks noGrp="1"/>
          </p:cNvSpPr>
          <p:nvPr>
            <p:ph type="ftr" sz="quarter" idx="4"/>
          </p:nvPr>
        </p:nvSpPr>
        <p:spPr>
          <a:xfrm>
            <a:off x="0" y="6610774"/>
            <a:ext cx="3962400" cy="347002"/>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610774"/>
            <a:ext cx="3962400" cy="347002"/>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contracted with MHC using BrightPath/SLHP then you will need to add a provider or update any contract information, please reach out to them directly.</a:t>
            </a:r>
          </a:p>
          <a:p>
            <a:endParaRPr lang="en-US" dirty="0"/>
          </a:p>
          <a:p>
            <a:r>
              <a:rPr lang="en-US" dirty="0"/>
              <a:t>If you are directly contracted with MHC and need to add a provider, then we have a form on our website that you fill out electronically and it immediately gets sent to our credentialing team. Also on our website we have a provider update form if you are needing to update any addresses etc. </a:t>
            </a:r>
          </a:p>
        </p:txBody>
      </p:sp>
      <p:sp>
        <p:nvSpPr>
          <p:cNvPr id="4" name="Slide Number Placeholder 3"/>
          <p:cNvSpPr>
            <a:spLocks noGrp="1"/>
          </p:cNvSpPr>
          <p:nvPr>
            <p:ph type="sldNum" sz="quarter" idx="5"/>
          </p:nvPr>
        </p:nvSpPr>
        <p:spPr/>
        <p:txBody>
          <a:bodyPr/>
          <a:lstStyle/>
          <a:p>
            <a:fld id="{BBCC4CDB-A153-4FF1-A172-9A2B1487A289}" type="slidenum">
              <a:rPr lang="en-US" smtClean="0"/>
              <a:t>11</a:t>
            </a:fld>
            <a:endParaRPr lang="en-US"/>
          </a:p>
        </p:txBody>
      </p:sp>
    </p:spTree>
    <p:extLst>
      <p:ext uri="{BB962C8B-B14F-4D97-AF65-F5344CB8AC3E}">
        <p14:creationId xmlns:p14="http://schemas.microsoft.com/office/powerpoint/2010/main" val="2264279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the CO-OP has had many changes in the last 6 months and I am here to support you while we continue to gain our footing. What questions do </a:t>
            </a:r>
            <a:r>
              <a:rPr lang="en-US"/>
              <a:t>you have for me?</a:t>
            </a:r>
          </a:p>
        </p:txBody>
      </p:sp>
      <p:sp>
        <p:nvSpPr>
          <p:cNvPr id="4" name="Slide Number Placeholder 3"/>
          <p:cNvSpPr>
            <a:spLocks noGrp="1"/>
          </p:cNvSpPr>
          <p:nvPr>
            <p:ph type="sldNum" sz="quarter" idx="5"/>
          </p:nvPr>
        </p:nvSpPr>
        <p:spPr/>
        <p:txBody>
          <a:bodyPr/>
          <a:lstStyle/>
          <a:p>
            <a:fld id="{BBCC4CDB-A153-4FF1-A172-9A2B1487A289}" type="slidenum">
              <a:rPr lang="en-US" smtClean="0"/>
              <a:t>12</a:t>
            </a:fld>
            <a:endParaRPr lang="en-US"/>
          </a:p>
        </p:txBody>
      </p:sp>
    </p:spTree>
    <p:extLst>
      <p:ext uri="{BB962C8B-B14F-4D97-AF65-F5344CB8AC3E}">
        <p14:creationId xmlns:p14="http://schemas.microsoft.com/office/powerpoint/2010/main" val="1075955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start by refreshing everyone on our mission, especially if you are newer to working with the CO-OP. Our vision and core values have not changed, and we are still wanting to provide the best service. That is why we are striving each day to get back to the level of service you all know us for. </a:t>
            </a:r>
          </a:p>
        </p:txBody>
      </p:sp>
      <p:sp>
        <p:nvSpPr>
          <p:cNvPr id="4" name="Slide Number Placeholder 3"/>
          <p:cNvSpPr>
            <a:spLocks noGrp="1"/>
          </p:cNvSpPr>
          <p:nvPr>
            <p:ph type="sldNum" sz="quarter" idx="5"/>
          </p:nvPr>
        </p:nvSpPr>
        <p:spPr/>
        <p:txBody>
          <a:bodyPr/>
          <a:lstStyle/>
          <a:p>
            <a:fld id="{BBCC4CDB-A153-4FF1-A172-9A2B1487A289}" type="slidenum">
              <a:rPr lang="en-US" smtClean="0"/>
              <a:t>2</a:t>
            </a:fld>
            <a:endParaRPr lang="en-US"/>
          </a:p>
        </p:txBody>
      </p:sp>
    </p:spTree>
    <p:extLst>
      <p:ext uri="{BB962C8B-B14F-4D97-AF65-F5344CB8AC3E}">
        <p14:creationId xmlns:p14="http://schemas.microsoft.com/office/powerpoint/2010/main" val="3016495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staying strong every year with our ID membership despite all the competition here in Idaho. We are currently at right above 10,000 members with last year being at 11,215. Our total member population in all 3 states is currently at 54,762 with last year being 53,707. </a:t>
            </a:r>
          </a:p>
        </p:txBody>
      </p:sp>
      <p:sp>
        <p:nvSpPr>
          <p:cNvPr id="4" name="Slide Number Placeholder 3"/>
          <p:cNvSpPr>
            <a:spLocks noGrp="1"/>
          </p:cNvSpPr>
          <p:nvPr>
            <p:ph type="sldNum" sz="quarter" idx="5"/>
          </p:nvPr>
        </p:nvSpPr>
        <p:spPr/>
        <p:txBody>
          <a:bodyPr/>
          <a:lstStyle/>
          <a:p>
            <a:fld id="{BBCC4CDB-A153-4FF1-A172-9A2B1487A289}" type="slidenum">
              <a:rPr lang="en-US" smtClean="0"/>
              <a:t>3</a:t>
            </a:fld>
            <a:endParaRPr lang="en-US"/>
          </a:p>
        </p:txBody>
      </p:sp>
    </p:spTree>
    <p:extLst>
      <p:ext uri="{BB962C8B-B14F-4D97-AF65-F5344CB8AC3E}">
        <p14:creationId xmlns:p14="http://schemas.microsoft.com/office/powerpoint/2010/main" val="3671188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make sure everyone is aware that with our TPA transition we did get a new customer service telephone number. For right now, the old number has been mapped to this new one so you will still get through. But at some point, our old number will be turned off. We do have better call metrics that are being reported to the CO-OP and that has been something we were very serious about improving. </a:t>
            </a:r>
          </a:p>
          <a:p>
            <a:endParaRPr lang="en-US" dirty="0"/>
          </a:p>
          <a:p>
            <a:r>
              <a:rPr lang="en-US" dirty="0"/>
              <a:t>We strive for answering 80% of calls within 30 seconds and right now we are measuring right at 78.5% with most calls lasting around 7 and a half minutes. We are still having a large call volume daily and last week we were at 1120 provider calls for the week. That averages to around 224 calls a day. </a:t>
            </a:r>
          </a:p>
          <a:p>
            <a:endParaRPr lang="en-US" dirty="0"/>
          </a:p>
          <a:p>
            <a:r>
              <a:rPr lang="en-US" dirty="0"/>
              <a:t>I know this customer service line we have struggled with, and things are getting better but like I said we are very serious around improving this experience for you all. </a:t>
            </a:r>
          </a:p>
        </p:txBody>
      </p:sp>
      <p:sp>
        <p:nvSpPr>
          <p:cNvPr id="4" name="Slide Number Placeholder 3"/>
          <p:cNvSpPr>
            <a:spLocks noGrp="1"/>
          </p:cNvSpPr>
          <p:nvPr>
            <p:ph type="sldNum" sz="quarter" idx="5"/>
          </p:nvPr>
        </p:nvSpPr>
        <p:spPr/>
        <p:txBody>
          <a:bodyPr/>
          <a:lstStyle/>
          <a:p>
            <a:fld id="{BBCC4CDB-A153-4FF1-A172-9A2B1487A289}" type="slidenum">
              <a:rPr lang="en-US" smtClean="0"/>
              <a:t>4</a:t>
            </a:fld>
            <a:endParaRPr lang="en-US"/>
          </a:p>
        </p:txBody>
      </p:sp>
    </p:spTree>
    <p:extLst>
      <p:ext uri="{BB962C8B-B14F-4D97-AF65-F5344CB8AC3E}">
        <p14:creationId xmlns:p14="http://schemas.microsoft.com/office/powerpoint/2010/main" val="1938046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 offer our members Medicare Supplements plans in all 3 states with a new high-deductible plan G as of 2024. </a:t>
            </a:r>
          </a:p>
          <a:p>
            <a:endParaRPr lang="en-US" dirty="0"/>
          </a:p>
          <a:p>
            <a:r>
              <a:rPr lang="en-US" dirty="0"/>
              <a:t>However, I want to point out that the Third-Party Administrator is still not MHC but rather UFLIC. Those claims should automatically pass over to us through Medicare but in case they do not you can always submit claims to the address shown here in Duncan OK. </a:t>
            </a:r>
          </a:p>
          <a:p>
            <a:endParaRPr lang="en-US" dirty="0"/>
          </a:p>
          <a:p>
            <a:r>
              <a:rPr lang="en-US" dirty="0"/>
              <a:t>The ID cards will look different than MHC ID cards as well as the member ID numbers look different as well. </a:t>
            </a:r>
          </a:p>
          <a:p>
            <a:endParaRPr lang="en-US" dirty="0"/>
          </a:p>
          <a:p>
            <a:r>
              <a:rPr lang="en-US" dirty="0"/>
              <a:t>Claims will cross over from Medicare to UFLIC and you should only have to mail to the PO box in rare cases that that cross over does not happen.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Provider Pay cycle is set up for weekly on Mondays. If you don’t already have EFT set up, please email me for that form. For ERA you will contact your clearinghouse and have them work with Optum. We  have encountered some issues with pay to addresses. Please contact me if your remits/claims weren’t sent to the right address. </a:t>
            </a:r>
          </a:p>
        </p:txBody>
      </p:sp>
      <p:sp>
        <p:nvSpPr>
          <p:cNvPr id="4" name="Slide Number Placeholder 3"/>
          <p:cNvSpPr>
            <a:spLocks noGrp="1"/>
          </p:cNvSpPr>
          <p:nvPr>
            <p:ph type="sldNum" sz="quarter" idx="5"/>
          </p:nvPr>
        </p:nvSpPr>
        <p:spPr/>
        <p:txBody>
          <a:bodyPr/>
          <a:lstStyle/>
          <a:p>
            <a:fld id="{BBCC4CDB-A153-4FF1-A172-9A2B1487A289}" type="slidenum">
              <a:rPr lang="en-US" smtClean="0"/>
              <a:t>6</a:t>
            </a:fld>
            <a:endParaRPr lang="en-US"/>
          </a:p>
        </p:txBody>
      </p:sp>
    </p:spTree>
    <p:extLst>
      <p:ext uri="{BB962C8B-B14F-4D97-AF65-F5344CB8AC3E}">
        <p14:creationId xmlns:p14="http://schemas.microsoft.com/office/powerpoint/2010/main" val="2800465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email for if you need help getting registered for our provider portal. Please note that this email box is for portal registration and portal support only and all claims' questions need to be directed to provider@mhc.coop. </a:t>
            </a:r>
          </a:p>
          <a:p>
            <a:endParaRPr lang="en-US" dirty="0"/>
          </a:p>
          <a:p>
            <a:r>
              <a:rPr lang="en-US" dirty="0"/>
              <a:t>2024 member eligibility is currently unavailable and will not be fixed until 2025 but a solution has been found for 2025. Due to this, if a member terminated coverage in 2024, you will not be able to find the member in our portal. In situations like these you will want to reach out to our customer service team. </a:t>
            </a:r>
          </a:p>
          <a:p>
            <a:endParaRPr lang="en-US" dirty="0"/>
          </a:p>
          <a:p>
            <a:r>
              <a:rPr lang="en-US" dirty="0"/>
              <a:t>Dependent ID numbers are also not available in the portal currently. Please either reach out to me or our customer service if you do not have a copy of the member’s ID card and need the dependent number. </a:t>
            </a:r>
          </a:p>
          <a:p>
            <a:endParaRPr lang="en-US" dirty="0"/>
          </a:p>
        </p:txBody>
      </p:sp>
      <p:sp>
        <p:nvSpPr>
          <p:cNvPr id="4" name="Slide Number Placeholder 3"/>
          <p:cNvSpPr>
            <a:spLocks noGrp="1"/>
          </p:cNvSpPr>
          <p:nvPr>
            <p:ph type="sldNum" sz="quarter" idx="5"/>
          </p:nvPr>
        </p:nvSpPr>
        <p:spPr/>
        <p:txBody>
          <a:bodyPr/>
          <a:lstStyle/>
          <a:p>
            <a:fld id="{BBCC4CDB-A153-4FF1-A172-9A2B1487A289}" type="slidenum">
              <a:rPr lang="en-US" smtClean="0"/>
              <a:t>7</a:t>
            </a:fld>
            <a:endParaRPr lang="en-US"/>
          </a:p>
        </p:txBody>
      </p:sp>
    </p:spTree>
    <p:extLst>
      <p:ext uri="{BB962C8B-B14F-4D97-AF65-F5344CB8AC3E}">
        <p14:creationId xmlns:p14="http://schemas.microsoft.com/office/powerpoint/2010/main" val="2799000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ID providers will ALWAYS PA with Personify. I know there has been some confusion around American Healthcare Holdings. That is for Aetna providers in our wrap network only and will not pertain to you. Therefore, you will use the information on the listed here on the screen</a:t>
            </a:r>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696305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still having issues around this timeframe with claims not processing correctly, please contact me directly. </a:t>
            </a:r>
          </a:p>
        </p:txBody>
      </p:sp>
      <p:sp>
        <p:nvSpPr>
          <p:cNvPr id="4" name="Slide Number Placeholder 3"/>
          <p:cNvSpPr>
            <a:spLocks noGrp="1"/>
          </p:cNvSpPr>
          <p:nvPr>
            <p:ph type="sldNum" sz="quarter" idx="5"/>
          </p:nvPr>
        </p:nvSpPr>
        <p:spPr/>
        <p:txBody>
          <a:bodyPr/>
          <a:lstStyle/>
          <a:p>
            <a:fld id="{BBCC4CDB-A153-4FF1-A172-9A2B1487A289}" type="slidenum">
              <a:rPr lang="en-US" smtClean="0"/>
              <a:t>9</a:t>
            </a:fld>
            <a:endParaRPr lang="en-US"/>
          </a:p>
        </p:txBody>
      </p:sp>
    </p:spTree>
    <p:extLst>
      <p:ext uri="{BB962C8B-B14F-4D97-AF65-F5344CB8AC3E}">
        <p14:creationId xmlns:p14="http://schemas.microsoft.com/office/powerpoint/2010/main" val="4180157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12.png"/><Relationship Id="rId4" Type="http://schemas.openxmlformats.org/officeDocument/2006/relationships/image" Target="../media/image22.png"/><Relationship Id="rId9"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hyperlink" Target="mailto:SLHealthPartners@slhs.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mailto:providerportal@mhc.coop" TargetMode="Externa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054113" y="6904004"/>
            <a:ext cx="14179775" cy="0"/>
          </a:xfrm>
          <a:prstGeom prst="line">
            <a:avLst/>
          </a:prstGeom>
          <a:ln w="47625" cap="flat">
            <a:solidFill>
              <a:srgbClr val="28C6B4"/>
            </a:solidFill>
            <a:prstDash val="solid"/>
            <a:headEnd type="none" w="sm" len="sm"/>
            <a:tailEnd type="none" w="sm" len="sm"/>
          </a:ln>
        </p:spPr>
        <p:txBody>
          <a:bodyPr/>
          <a:lstStyle/>
          <a:p>
            <a:endParaRPr lang="en-US"/>
          </a:p>
        </p:txBody>
      </p:sp>
      <p:sp>
        <p:nvSpPr>
          <p:cNvPr id="3" name="TextBox 3"/>
          <p:cNvSpPr txBox="1"/>
          <p:nvPr/>
        </p:nvSpPr>
        <p:spPr>
          <a:xfrm>
            <a:off x="2054113" y="4307119"/>
            <a:ext cx="13208225" cy="2620204"/>
          </a:xfrm>
          <a:prstGeom prst="rect">
            <a:avLst/>
          </a:prstGeom>
        </p:spPr>
        <p:txBody>
          <a:bodyPr lIns="0" tIns="0" rIns="0" bIns="0" rtlCol="0" anchor="t">
            <a:spAutoFit/>
          </a:bodyPr>
          <a:lstStyle/>
          <a:p>
            <a:pPr algn="l">
              <a:lnSpc>
                <a:spcPts val="9999"/>
              </a:lnSpc>
            </a:pPr>
            <a:r>
              <a:rPr lang="en-US" sz="9999" dirty="0">
                <a:solidFill>
                  <a:srgbClr val="000000"/>
                </a:solidFill>
                <a:latin typeface="DM Serif Display"/>
                <a:ea typeface="DM Serif Display"/>
                <a:cs typeface="DM Serif Display"/>
                <a:sym typeface="DM Serif Display"/>
              </a:rPr>
              <a:t>Idaho Healthcare Conference</a:t>
            </a:r>
          </a:p>
        </p:txBody>
      </p:sp>
      <p:grpSp>
        <p:nvGrpSpPr>
          <p:cNvPr id="4" name="Group 4"/>
          <p:cNvGrpSpPr/>
          <p:nvPr/>
        </p:nvGrpSpPr>
        <p:grpSpPr>
          <a:xfrm rot="5400000">
            <a:off x="550784" y="552847"/>
            <a:ext cx="1289254" cy="1287191"/>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232356"/>
            </a:solidFill>
          </p:spPr>
          <p:txBody>
            <a:bodyPr/>
            <a:lstStyle/>
            <a:p>
              <a:endParaRPr lang="en-US"/>
            </a:p>
          </p:txBody>
        </p:sp>
      </p:grpSp>
      <p:sp>
        <p:nvSpPr>
          <p:cNvPr id="6" name="Freeform 6"/>
          <p:cNvSpPr/>
          <p:nvPr/>
        </p:nvSpPr>
        <p:spPr>
          <a:xfrm>
            <a:off x="2166202" y="3453591"/>
            <a:ext cx="2833455" cy="663028"/>
          </a:xfrm>
          <a:custGeom>
            <a:avLst/>
            <a:gdLst/>
            <a:ahLst/>
            <a:cxnLst/>
            <a:rect l="l" t="t" r="r" b="b"/>
            <a:pathLst>
              <a:path w="2833455" h="663028">
                <a:moveTo>
                  <a:pt x="0" y="0"/>
                </a:moveTo>
                <a:lnTo>
                  <a:pt x="2833454" y="0"/>
                </a:lnTo>
                <a:lnTo>
                  <a:pt x="2833454" y="663028"/>
                </a:lnTo>
                <a:lnTo>
                  <a:pt x="0" y="663028"/>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11962267" y="7079805"/>
            <a:ext cx="4271620" cy="782345"/>
          </a:xfrm>
          <a:prstGeom prst="rect">
            <a:avLst/>
          </a:prstGeom>
        </p:spPr>
        <p:txBody>
          <a:bodyPr lIns="0" tIns="0" rIns="0" bIns="0" rtlCol="0" anchor="t">
            <a:spAutoFit/>
          </a:bodyPr>
          <a:lstStyle/>
          <a:p>
            <a:pPr algn="r">
              <a:lnSpc>
                <a:spcPts val="3078"/>
              </a:lnSpc>
            </a:pPr>
            <a:r>
              <a:rPr lang="en-US" sz="2199" b="1">
                <a:solidFill>
                  <a:srgbClr val="000000"/>
                </a:solidFill>
                <a:latin typeface="Poppins Bold"/>
                <a:ea typeface="Poppins Bold"/>
                <a:cs typeface="Poppins Bold"/>
                <a:sym typeface="Poppins Bold"/>
              </a:rPr>
              <a:t>mountainhealth.coop</a:t>
            </a:r>
          </a:p>
          <a:p>
            <a:pPr algn="r">
              <a:lnSpc>
                <a:spcPts val="3078"/>
              </a:lnSpc>
            </a:pPr>
            <a:r>
              <a:rPr lang="en-US" sz="2199" b="1">
                <a:solidFill>
                  <a:srgbClr val="000000"/>
                </a:solidFill>
                <a:latin typeface="Poppins Bold"/>
                <a:ea typeface="Poppins Bold"/>
                <a:cs typeface="Poppins Bold"/>
                <a:sym typeface="Poppins Bold"/>
              </a:rPr>
              <a:t>800-299-6080</a:t>
            </a:r>
          </a:p>
        </p:txBody>
      </p:sp>
      <p:grpSp>
        <p:nvGrpSpPr>
          <p:cNvPr id="9" name="Group 9"/>
          <p:cNvGrpSpPr/>
          <p:nvPr/>
        </p:nvGrpSpPr>
        <p:grpSpPr>
          <a:xfrm rot="-5400000">
            <a:off x="17081834" y="8921342"/>
            <a:ext cx="621084" cy="620090"/>
            <a:chOff x="0" y="0"/>
            <a:chExt cx="6350000" cy="6339840"/>
          </a:xfrm>
        </p:grpSpPr>
        <p:sp>
          <p:nvSpPr>
            <p:cNvPr id="10" name="Freeform 10"/>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E6161"/>
            </a:solidFill>
          </p:spPr>
          <p:txBody>
            <a:bodyPr/>
            <a:lstStyle/>
            <a:p>
              <a:endParaRPr lang="en-US"/>
            </a:p>
          </p:txBody>
        </p:sp>
      </p:grpSp>
      <p:sp>
        <p:nvSpPr>
          <p:cNvPr id="11" name="TextBox 10">
            <a:extLst>
              <a:ext uri="{FF2B5EF4-FFF2-40B4-BE49-F238E27FC236}">
                <a16:creationId xmlns:a16="http://schemas.microsoft.com/office/drawing/2014/main" id="{B5209DD9-8DCD-B4B2-7175-E5AB8B2B444E}"/>
              </a:ext>
            </a:extLst>
          </p:cNvPr>
          <p:cNvSpPr txBox="1"/>
          <p:nvPr/>
        </p:nvSpPr>
        <p:spPr>
          <a:xfrm>
            <a:off x="8898279" y="7079805"/>
            <a:ext cx="5225198" cy="1107996"/>
          </a:xfrm>
          <a:prstGeom prst="rect">
            <a:avLst/>
          </a:prstGeom>
          <a:noFill/>
        </p:spPr>
        <p:txBody>
          <a:bodyPr wrap="square" rtlCol="0">
            <a:spAutoFit/>
          </a:bodyPr>
          <a:lstStyle/>
          <a:p>
            <a:r>
              <a:rPr lang="en-US" sz="2200" dirty="0">
                <a:latin typeface="Poppins Bold" panose="00000800000000000000" charset="0"/>
                <a:cs typeface="Poppins Bold" panose="00000800000000000000" charset="0"/>
              </a:rPr>
              <a:t>Lindsey Shelton</a:t>
            </a:r>
          </a:p>
          <a:p>
            <a:r>
              <a:rPr lang="en-US" sz="2200" dirty="0">
                <a:latin typeface="Poppins Bold" panose="00000800000000000000" charset="0"/>
                <a:cs typeface="Poppins Bold" panose="00000800000000000000" charset="0"/>
              </a:rPr>
              <a:t>Provider Networks</a:t>
            </a:r>
          </a:p>
          <a:p>
            <a:r>
              <a:rPr lang="en-US" sz="2200" dirty="0">
                <a:latin typeface="Poppins Bold" panose="00000800000000000000" charset="0"/>
                <a:cs typeface="Poppins Bold" panose="00000800000000000000" charset="0"/>
              </a:rPr>
              <a:t>lshelton@mhc.coop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9222" b="-9222"/>
              </a:stretch>
            </a:blipFill>
          </p:spPr>
          <p:txBody>
            <a:bodyPr/>
            <a:lstStyle/>
            <a:p>
              <a:endParaRPr lang="en-US"/>
            </a:p>
          </p:txBody>
        </p:sp>
      </p:grpSp>
      <p:sp>
        <p:nvSpPr>
          <p:cNvPr id="4" name="Freeform 4"/>
          <p:cNvSpPr/>
          <p:nvPr/>
        </p:nvSpPr>
        <p:spPr>
          <a:xfrm>
            <a:off x="1028700" y="1485500"/>
            <a:ext cx="16230600" cy="7315999"/>
          </a:xfrm>
          <a:custGeom>
            <a:avLst/>
            <a:gdLst/>
            <a:ahLst/>
            <a:cxnLst/>
            <a:rect l="l" t="t" r="r" b="b"/>
            <a:pathLst>
              <a:path w="16230600" h="7315999">
                <a:moveTo>
                  <a:pt x="0" y="0"/>
                </a:moveTo>
                <a:lnTo>
                  <a:pt x="16230600" y="0"/>
                </a:lnTo>
                <a:lnTo>
                  <a:pt x="16230600" y="7315999"/>
                </a:lnTo>
                <a:lnTo>
                  <a:pt x="0" y="73159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4864140" y="7725753"/>
            <a:ext cx="1459066" cy="1459066"/>
          </a:xfrm>
          <a:custGeom>
            <a:avLst/>
            <a:gdLst/>
            <a:ahLst/>
            <a:cxnLst/>
            <a:rect l="l" t="t" r="r" b="b"/>
            <a:pathLst>
              <a:path w="1459066" h="1459066">
                <a:moveTo>
                  <a:pt x="0" y="0"/>
                </a:moveTo>
                <a:lnTo>
                  <a:pt x="1459066" y="0"/>
                </a:lnTo>
                <a:lnTo>
                  <a:pt x="1459066" y="1459066"/>
                </a:lnTo>
                <a:lnTo>
                  <a:pt x="0" y="1459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5691939" y="766263"/>
            <a:ext cx="6750325" cy="1438474"/>
            <a:chOff x="0" y="0"/>
            <a:chExt cx="1777863" cy="378857"/>
          </a:xfrm>
        </p:grpSpPr>
        <p:sp>
          <p:nvSpPr>
            <p:cNvPr id="7" name="Freeform 7"/>
            <p:cNvSpPr/>
            <p:nvPr/>
          </p:nvSpPr>
          <p:spPr>
            <a:xfrm>
              <a:off x="0" y="0"/>
              <a:ext cx="1777863" cy="378857"/>
            </a:xfrm>
            <a:custGeom>
              <a:avLst/>
              <a:gdLst/>
              <a:ahLst/>
              <a:cxnLst/>
              <a:rect l="l" t="t" r="r" b="b"/>
              <a:pathLst>
                <a:path w="1777863" h="378857">
                  <a:moveTo>
                    <a:pt x="58492" y="0"/>
                  </a:moveTo>
                  <a:lnTo>
                    <a:pt x="1719372" y="0"/>
                  </a:lnTo>
                  <a:cubicBezTo>
                    <a:pt x="1751676" y="0"/>
                    <a:pt x="1777863" y="26188"/>
                    <a:pt x="1777863" y="58492"/>
                  </a:cubicBezTo>
                  <a:lnTo>
                    <a:pt x="1777863" y="320366"/>
                  </a:lnTo>
                  <a:cubicBezTo>
                    <a:pt x="1777863" y="352670"/>
                    <a:pt x="1751676" y="378857"/>
                    <a:pt x="1719372" y="378857"/>
                  </a:cubicBezTo>
                  <a:lnTo>
                    <a:pt x="58492" y="378857"/>
                  </a:lnTo>
                  <a:cubicBezTo>
                    <a:pt x="26188" y="378857"/>
                    <a:pt x="0" y="352670"/>
                    <a:pt x="0" y="320366"/>
                  </a:cubicBezTo>
                  <a:lnTo>
                    <a:pt x="0" y="58492"/>
                  </a:lnTo>
                  <a:cubicBezTo>
                    <a:pt x="0" y="26188"/>
                    <a:pt x="26188" y="0"/>
                    <a:pt x="58492" y="0"/>
                  </a:cubicBezTo>
                  <a:close/>
                </a:path>
              </a:pathLst>
            </a:custGeom>
            <a:solidFill>
              <a:srgbClr val="232356"/>
            </a:solidFill>
          </p:spPr>
          <p:txBody>
            <a:bodyPr/>
            <a:lstStyle/>
            <a:p>
              <a:endParaRPr lang="en-US"/>
            </a:p>
          </p:txBody>
        </p:sp>
        <p:sp>
          <p:nvSpPr>
            <p:cNvPr id="8" name="TextBox 8"/>
            <p:cNvSpPr txBox="1"/>
            <p:nvPr/>
          </p:nvSpPr>
          <p:spPr>
            <a:xfrm>
              <a:off x="0" y="-76200"/>
              <a:ext cx="1777863" cy="455057"/>
            </a:xfrm>
            <a:prstGeom prst="rect">
              <a:avLst/>
            </a:prstGeom>
          </p:spPr>
          <p:txBody>
            <a:bodyPr lIns="50800" tIns="50800" rIns="50800" bIns="50800" rtlCol="0" anchor="ctr"/>
            <a:lstStyle/>
            <a:p>
              <a:pPr algn="ctr">
                <a:lnSpc>
                  <a:spcPts val="3624"/>
                </a:lnSpc>
              </a:pPr>
              <a:endParaRPr/>
            </a:p>
          </p:txBody>
        </p:sp>
      </p:grpSp>
      <p:sp>
        <p:nvSpPr>
          <p:cNvPr id="9" name="Freeform 9"/>
          <p:cNvSpPr/>
          <p:nvPr/>
        </p:nvSpPr>
        <p:spPr>
          <a:xfrm>
            <a:off x="15076784" y="7927849"/>
            <a:ext cx="1033777" cy="1054875"/>
          </a:xfrm>
          <a:custGeom>
            <a:avLst/>
            <a:gdLst/>
            <a:ahLst/>
            <a:cxnLst/>
            <a:rect l="l" t="t" r="r" b="b"/>
            <a:pathLst>
              <a:path w="1033777" h="1054875">
                <a:moveTo>
                  <a:pt x="0" y="0"/>
                </a:moveTo>
                <a:lnTo>
                  <a:pt x="1033777" y="0"/>
                </a:lnTo>
                <a:lnTo>
                  <a:pt x="1033777" y="1054875"/>
                </a:lnTo>
                <a:lnTo>
                  <a:pt x="0" y="1054875"/>
                </a:lnTo>
                <a:lnTo>
                  <a:pt x="0" y="0"/>
                </a:lnTo>
                <a:close/>
              </a:path>
            </a:pathLst>
          </a:custGeom>
          <a:blipFill>
            <a:blip r:embed="rId8">
              <a:extLst>
                <a:ext uri="{96DAC541-7B7A-43D3-8B79-37D633B846F1}">
                  <asvg:svgBlip xmlns:asvg="http://schemas.microsoft.com/office/drawing/2016/SVG/main" r:embed="rId9"/>
                </a:ext>
              </a:extLst>
            </a:blip>
            <a:stretch>
              <a:fillRect l="-560" r="-560"/>
            </a:stretch>
          </a:blipFill>
        </p:spPr>
        <p:txBody>
          <a:bodyPr/>
          <a:lstStyle/>
          <a:p>
            <a:endParaRPr lang="en-US"/>
          </a:p>
        </p:txBody>
      </p:sp>
      <p:sp>
        <p:nvSpPr>
          <p:cNvPr id="10" name="Freeform 10"/>
          <p:cNvSpPr/>
          <p:nvPr/>
        </p:nvSpPr>
        <p:spPr>
          <a:xfrm>
            <a:off x="7617228" y="1167885"/>
            <a:ext cx="2624917" cy="635230"/>
          </a:xfrm>
          <a:custGeom>
            <a:avLst/>
            <a:gdLst/>
            <a:ahLst/>
            <a:cxnLst/>
            <a:rect l="l" t="t" r="r" b="b"/>
            <a:pathLst>
              <a:path w="2624917" h="635230">
                <a:moveTo>
                  <a:pt x="0" y="0"/>
                </a:moveTo>
                <a:lnTo>
                  <a:pt x="2624917" y="0"/>
                </a:lnTo>
                <a:lnTo>
                  <a:pt x="2624917" y="635230"/>
                </a:lnTo>
                <a:lnTo>
                  <a:pt x="0" y="635230"/>
                </a:lnTo>
                <a:lnTo>
                  <a:pt x="0" y="0"/>
                </a:lnTo>
                <a:close/>
              </a:path>
            </a:pathLst>
          </a:custGeom>
          <a:blipFill>
            <a:blip r:embed="rId10"/>
            <a:stretch>
              <a:fillRect/>
            </a:stretch>
          </a:blipFill>
        </p:spPr>
        <p:txBody>
          <a:bodyPr/>
          <a:lstStyle/>
          <a:p>
            <a:endParaRPr lang="en-US"/>
          </a:p>
        </p:txBody>
      </p:sp>
      <p:sp>
        <p:nvSpPr>
          <p:cNvPr id="11" name="TextBox 11"/>
          <p:cNvSpPr txBox="1"/>
          <p:nvPr/>
        </p:nvSpPr>
        <p:spPr>
          <a:xfrm>
            <a:off x="2057400" y="4141215"/>
            <a:ext cx="8458200" cy="476221"/>
          </a:xfrm>
          <a:prstGeom prst="rect">
            <a:avLst/>
          </a:prstGeom>
        </p:spPr>
        <p:txBody>
          <a:bodyPr wrap="square" lIns="0" tIns="0" rIns="0" bIns="0" rtlCol="0" anchor="t">
            <a:spAutoFit/>
          </a:bodyPr>
          <a:lstStyle/>
          <a:p>
            <a:pPr algn="ctr">
              <a:lnSpc>
                <a:spcPts val="3744"/>
              </a:lnSpc>
            </a:pPr>
            <a:r>
              <a:rPr lang="en-US" sz="3200" dirty="0">
                <a:solidFill>
                  <a:srgbClr val="000000"/>
                </a:solidFill>
                <a:latin typeface="DM Serif Display"/>
                <a:ea typeface="DM Serif Display"/>
                <a:cs typeface="DM Serif Display"/>
                <a:sym typeface="DM Serif Display"/>
              </a:rPr>
              <a:t>Clinical Denials &amp; Claims Processing </a:t>
            </a:r>
          </a:p>
        </p:txBody>
      </p:sp>
      <p:sp>
        <p:nvSpPr>
          <p:cNvPr id="12" name="TextBox 12"/>
          <p:cNvSpPr txBox="1"/>
          <p:nvPr/>
        </p:nvSpPr>
        <p:spPr>
          <a:xfrm>
            <a:off x="2863158" y="2442147"/>
            <a:ext cx="12730514" cy="742421"/>
          </a:xfrm>
          <a:prstGeom prst="rect">
            <a:avLst/>
          </a:prstGeom>
        </p:spPr>
        <p:txBody>
          <a:bodyPr lIns="0" tIns="0" rIns="0" bIns="0" rtlCol="0" anchor="t">
            <a:spAutoFit/>
          </a:bodyPr>
          <a:lstStyle/>
          <a:p>
            <a:pPr algn="ctr">
              <a:lnSpc>
                <a:spcPts val="5779"/>
              </a:lnSpc>
            </a:pPr>
            <a:r>
              <a:rPr lang="en-US" sz="5000" dirty="0">
                <a:solidFill>
                  <a:srgbClr val="141414"/>
                </a:solidFill>
                <a:latin typeface="DM Serif Display"/>
                <a:ea typeface="DM Serif Display"/>
                <a:cs typeface="DM Serif Display"/>
                <a:sym typeface="DM Serif Display"/>
              </a:rPr>
              <a:t>MHC Providers</a:t>
            </a:r>
          </a:p>
        </p:txBody>
      </p:sp>
      <p:sp>
        <p:nvSpPr>
          <p:cNvPr id="13" name="TextBox 13"/>
          <p:cNvSpPr txBox="1"/>
          <p:nvPr/>
        </p:nvSpPr>
        <p:spPr>
          <a:xfrm>
            <a:off x="6547884" y="3290667"/>
            <a:ext cx="5361064" cy="390906"/>
          </a:xfrm>
          <a:prstGeom prst="rect">
            <a:avLst/>
          </a:prstGeom>
        </p:spPr>
        <p:txBody>
          <a:bodyPr lIns="0" tIns="0" rIns="0" bIns="0" rtlCol="0" anchor="t">
            <a:spAutoFit/>
          </a:bodyPr>
          <a:lstStyle/>
          <a:p>
            <a:pPr algn="ctr">
              <a:lnSpc>
                <a:spcPts val="3042"/>
              </a:lnSpc>
            </a:pPr>
            <a:r>
              <a:rPr lang="en-US" sz="2600" dirty="0">
                <a:solidFill>
                  <a:srgbClr val="000000"/>
                </a:solidFill>
                <a:latin typeface="DM Serif Display"/>
                <a:ea typeface="DM Serif Display"/>
                <a:cs typeface="DM Serif Display"/>
                <a:sym typeface="DM Serif Display"/>
              </a:rPr>
              <a:t>How to submit Appeals</a:t>
            </a:r>
          </a:p>
        </p:txBody>
      </p:sp>
      <p:sp>
        <p:nvSpPr>
          <p:cNvPr id="16" name="TextBox 16"/>
          <p:cNvSpPr txBox="1"/>
          <p:nvPr/>
        </p:nvSpPr>
        <p:spPr>
          <a:xfrm>
            <a:off x="10242145" y="4193127"/>
            <a:ext cx="6205199" cy="476221"/>
          </a:xfrm>
          <a:prstGeom prst="rect">
            <a:avLst/>
          </a:prstGeom>
        </p:spPr>
        <p:txBody>
          <a:bodyPr wrap="square" lIns="0" tIns="0" rIns="0" bIns="0" rtlCol="0" anchor="t">
            <a:spAutoFit/>
          </a:bodyPr>
          <a:lstStyle/>
          <a:p>
            <a:pPr algn="ctr">
              <a:lnSpc>
                <a:spcPts val="3744"/>
              </a:lnSpc>
            </a:pPr>
            <a:r>
              <a:rPr lang="en-US" sz="3200" dirty="0">
                <a:solidFill>
                  <a:srgbClr val="000000"/>
                </a:solidFill>
                <a:latin typeface="DM Serif Display"/>
                <a:ea typeface="DM Serif Display"/>
                <a:cs typeface="DM Serif Display"/>
                <a:sym typeface="DM Serif Display"/>
              </a:rPr>
              <a:t>Zelis Claim or Line Denials</a:t>
            </a:r>
          </a:p>
        </p:txBody>
      </p:sp>
      <p:sp>
        <p:nvSpPr>
          <p:cNvPr id="17" name="TextBox 17"/>
          <p:cNvSpPr txBox="1"/>
          <p:nvPr/>
        </p:nvSpPr>
        <p:spPr>
          <a:xfrm>
            <a:off x="10058401" y="4935051"/>
            <a:ext cx="6557058" cy="2158531"/>
          </a:xfrm>
          <a:prstGeom prst="rect">
            <a:avLst/>
          </a:prstGeom>
        </p:spPr>
        <p:txBody>
          <a:bodyPr wrap="square" lIns="0" tIns="0" rIns="0" bIns="0" rtlCol="0" anchor="t">
            <a:spAutoFit/>
          </a:bodyPr>
          <a:lstStyle/>
          <a:p>
            <a:pPr algn="ctr">
              <a:lnSpc>
                <a:spcPts val="3322"/>
              </a:lnSpc>
            </a:pPr>
            <a:r>
              <a:rPr lang="en-US" sz="2200" dirty="0">
                <a:solidFill>
                  <a:srgbClr val="000000"/>
                </a:solidFill>
                <a:latin typeface="Poppins"/>
                <a:ea typeface="Poppins"/>
                <a:cs typeface="Poppins"/>
                <a:sym typeface="Poppins"/>
              </a:rPr>
              <a:t>Zelis appeals form on our website</a:t>
            </a:r>
          </a:p>
          <a:p>
            <a:pPr algn="ctr">
              <a:lnSpc>
                <a:spcPts val="3322"/>
              </a:lnSpc>
            </a:pPr>
            <a:r>
              <a:rPr lang="en-US" sz="2200" dirty="0">
                <a:solidFill>
                  <a:srgbClr val="000000"/>
                </a:solidFill>
                <a:latin typeface="Poppins"/>
                <a:ea typeface="Poppins"/>
                <a:cs typeface="Poppins"/>
                <a:sym typeface="Poppins"/>
              </a:rPr>
              <a:t>Include medical records, itemization, &amp; copy of claim</a:t>
            </a:r>
          </a:p>
          <a:p>
            <a:pPr algn="ctr">
              <a:lnSpc>
                <a:spcPts val="3322"/>
              </a:lnSpc>
            </a:pPr>
            <a:r>
              <a:rPr lang="en-US" sz="2200" dirty="0">
                <a:solidFill>
                  <a:srgbClr val="000000"/>
                </a:solidFill>
                <a:latin typeface="Poppins"/>
                <a:ea typeface="Poppins"/>
                <a:cs typeface="Poppins"/>
                <a:sym typeface="Poppins"/>
              </a:rPr>
              <a:t>Fax 908-658-3511</a:t>
            </a:r>
          </a:p>
          <a:p>
            <a:pPr algn="ctr">
              <a:lnSpc>
                <a:spcPts val="3322"/>
              </a:lnSpc>
            </a:pPr>
            <a:r>
              <a:rPr lang="en-US" sz="2200" dirty="0">
                <a:solidFill>
                  <a:srgbClr val="000000"/>
                </a:solidFill>
                <a:latin typeface="Poppins"/>
                <a:ea typeface="Poppins"/>
                <a:cs typeface="Poppins"/>
                <a:sym typeface="Poppins"/>
              </a:rPr>
              <a:t>Billreview.integrity@zelis.com</a:t>
            </a:r>
          </a:p>
        </p:txBody>
      </p:sp>
      <p:sp>
        <p:nvSpPr>
          <p:cNvPr id="18" name="TextBox 18"/>
          <p:cNvSpPr txBox="1"/>
          <p:nvPr/>
        </p:nvSpPr>
        <p:spPr>
          <a:xfrm>
            <a:off x="2863158" y="5004420"/>
            <a:ext cx="6738042" cy="2512354"/>
          </a:xfrm>
          <a:prstGeom prst="rect">
            <a:avLst/>
          </a:prstGeom>
        </p:spPr>
        <p:txBody>
          <a:bodyPr wrap="square" lIns="0" tIns="0" rIns="0" bIns="0" rtlCol="0" anchor="t">
            <a:spAutoFit/>
          </a:bodyPr>
          <a:lstStyle/>
          <a:p>
            <a:pPr algn="ctr">
              <a:lnSpc>
                <a:spcPts val="3322"/>
              </a:lnSpc>
            </a:pPr>
            <a:r>
              <a:rPr lang="en-US" sz="2200" dirty="0">
                <a:solidFill>
                  <a:srgbClr val="000000"/>
                </a:solidFill>
                <a:latin typeface="Poppins"/>
                <a:ea typeface="Poppins"/>
                <a:cs typeface="Poppins"/>
                <a:sym typeface="Poppins"/>
              </a:rPr>
              <a:t>Appeals form on our website</a:t>
            </a:r>
          </a:p>
          <a:p>
            <a:pPr algn="ctr">
              <a:lnSpc>
                <a:spcPts val="3322"/>
              </a:lnSpc>
            </a:pPr>
            <a:r>
              <a:rPr lang="en-US" sz="2200" dirty="0">
                <a:solidFill>
                  <a:srgbClr val="000000"/>
                </a:solidFill>
                <a:latin typeface="Poppins"/>
                <a:ea typeface="Poppins"/>
                <a:cs typeface="Poppins"/>
                <a:sym typeface="Poppins"/>
              </a:rPr>
              <a:t>Include Medical Records</a:t>
            </a:r>
          </a:p>
          <a:p>
            <a:pPr algn="ctr">
              <a:lnSpc>
                <a:spcPts val="3322"/>
              </a:lnSpc>
            </a:pPr>
            <a:r>
              <a:rPr lang="en-US" sz="2200" dirty="0">
                <a:solidFill>
                  <a:srgbClr val="000000"/>
                </a:solidFill>
                <a:latin typeface="Poppins"/>
                <a:ea typeface="Poppins"/>
                <a:cs typeface="Poppins"/>
                <a:sym typeface="Poppins"/>
              </a:rPr>
              <a:t>Fax 800-781-6260</a:t>
            </a:r>
          </a:p>
          <a:p>
            <a:pPr algn="ctr">
              <a:lnSpc>
                <a:spcPts val="3322"/>
              </a:lnSpc>
            </a:pPr>
            <a:r>
              <a:rPr lang="en-US" sz="2200" dirty="0">
                <a:solidFill>
                  <a:srgbClr val="000000"/>
                </a:solidFill>
                <a:latin typeface="Poppins"/>
                <a:ea typeface="Poppins"/>
                <a:cs typeface="Poppins"/>
                <a:sym typeface="Poppins"/>
              </a:rPr>
              <a:t>PO Box 30311</a:t>
            </a:r>
          </a:p>
          <a:p>
            <a:pPr algn="ctr">
              <a:lnSpc>
                <a:spcPts val="3322"/>
              </a:lnSpc>
            </a:pPr>
            <a:r>
              <a:rPr lang="en-US" sz="2200" dirty="0">
                <a:solidFill>
                  <a:srgbClr val="000000"/>
                </a:solidFill>
                <a:latin typeface="Poppins"/>
                <a:ea typeface="Poppins"/>
                <a:cs typeface="Poppins"/>
                <a:sym typeface="Poppins"/>
              </a:rPr>
              <a:t>SLC UT 54130</a:t>
            </a:r>
          </a:p>
          <a:p>
            <a:pPr algn="ctr">
              <a:lnSpc>
                <a:spcPts val="3322"/>
              </a:lnSpc>
            </a:pPr>
            <a:r>
              <a:rPr lang="en-US" sz="2200" dirty="0">
                <a:solidFill>
                  <a:srgbClr val="000000"/>
                </a:solidFill>
                <a:latin typeface="Poppins"/>
                <a:ea typeface="Poppins"/>
                <a:cs typeface="Poppins"/>
                <a:sym typeface="Poppins"/>
              </a:rPr>
              <a:t>For Appeal status, call 833-412-4144, Option 2, 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65080" y="5003800"/>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661" y="934912"/>
            <a:ext cx="16357579" cy="8411823"/>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594C5E-AF89-C8F2-A624-E9FE5E4D6B12}"/>
              </a:ext>
            </a:extLst>
          </p:cNvPr>
          <p:cNvSpPr>
            <a:spLocks noGrp="1"/>
          </p:cNvSpPr>
          <p:nvPr>
            <p:ph type="title"/>
          </p:nvPr>
        </p:nvSpPr>
        <p:spPr>
          <a:xfrm>
            <a:off x="8115034" y="2279006"/>
            <a:ext cx="4885194" cy="690350"/>
          </a:xfrm>
        </p:spPr>
        <p:txBody>
          <a:bodyPr>
            <a:noAutofit/>
          </a:bodyPr>
          <a:lstStyle/>
          <a:p>
            <a:pPr algn="r"/>
            <a:r>
              <a:rPr lang="en-US" sz="4000" b="1" dirty="0"/>
              <a:t>Contracted with MHC Directly </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81444" y="2779294"/>
            <a:ext cx="0" cy="4854743"/>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07B87C6-25BD-287A-5D26-2217615FFA84}"/>
              </a:ext>
            </a:extLst>
          </p:cNvPr>
          <p:cNvSpPr>
            <a:spLocks noGrp="1"/>
          </p:cNvSpPr>
          <p:nvPr>
            <p:ph idx="1"/>
          </p:nvPr>
        </p:nvSpPr>
        <p:spPr>
          <a:xfrm>
            <a:off x="7882890" y="2279006"/>
            <a:ext cx="7054272" cy="5534689"/>
          </a:xfrm>
        </p:spPr>
        <p:txBody>
          <a:bodyPr anchor="ctr">
            <a:normAutofit/>
          </a:bodyPr>
          <a:lstStyle/>
          <a:p>
            <a:r>
              <a:rPr lang="en-US" dirty="0"/>
              <a:t>Need to add a new provider</a:t>
            </a:r>
          </a:p>
          <a:p>
            <a:pPr lvl="1"/>
            <a:r>
              <a:rPr lang="en-US" sz="3200" dirty="0"/>
              <a:t>Mountainhealth.coop</a:t>
            </a:r>
          </a:p>
          <a:p>
            <a:pPr lvl="2"/>
            <a:r>
              <a:rPr lang="en-US" sz="3200" dirty="0"/>
              <a:t>Providers</a:t>
            </a:r>
          </a:p>
          <a:p>
            <a:pPr lvl="3"/>
            <a:r>
              <a:rPr lang="en-US" sz="3200" dirty="0"/>
              <a:t>Add New Provider Form</a:t>
            </a:r>
          </a:p>
        </p:txBody>
      </p:sp>
      <p:sp>
        <p:nvSpPr>
          <p:cNvPr id="6" name="TextBox 5">
            <a:extLst>
              <a:ext uri="{FF2B5EF4-FFF2-40B4-BE49-F238E27FC236}">
                <a16:creationId xmlns:a16="http://schemas.microsoft.com/office/drawing/2014/main" id="{668F1ED2-6B11-A914-5E3C-FEC376E8E482}"/>
              </a:ext>
            </a:extLst>
          </p:cNvPr>
          <p:cNvSpPr txBox="1"/>
          <p:nvPr/>
        </p:nvSpPr>
        <p:spPr>
          <a:xfrm>
            <a:off x="2062371" y="1962461"/>
            <a:ext cx="3714222" cy="1323439"/>
          </a:xfrm>
          <a:prstGeom prst="rect">
            <a:avLst/>
          </a:prstGeom>
          <a:noFill/>
        </p:spPr>
        <p:txBody>
          <a:bodyPr wrap="none" rtlCol="0">
            <a:spAutoFit/>
          </a:bodyPr>
          <a:lstStyle/>
          <a:p>
            <a:r>
              <a:rPr lang="en-US" sz="4000" b="1" dirty="0">
                <a:latin typeface="+mj-lt"/>
                <a:ea typeface="+mj-ea"/>
                <a:cs typeface="+mj-cs"/>
              </a:rPr>
              <a:t>BrightPath/SLHP</a:t>
            </a:r>
          </a:p>
          <a:p>
            <a:r>
              <a:rPr lang="en-US" sz="4000" b="1" dirty="0">
                <a:latin typeface="+mj-lt"/>
                <a:ea typeface="+mj-ea"/>
                <a:cs typeface="+mj-cs"/>
              </a:rPr>
              <a:t> Providers</a:t>
            </a:r>
          </a:p>
        </p:txBody>
      </p:sp>
      <p:sp>
        <p:nvSpPr>
          <p:cNvPr id="7" name="TextBox 6">
            <a:extLst>
              <a:ext uri="{FF2B5EF4-FFF2-40B4-BE49-F238E27FC236}">
                <a16:creationId xmlns:a16="http://schemas.microsoft.com/office/drawing/2014/main" id="{E0B5F69C-36EB-1DBF-664A-057244D1465C}"/>
              </a:ext>
            </a:extLst>
          </p:cNvPr>
          <p:cNvSpPr txBox="1"/>
          <p:nvPr/>
        </p:nvSpPr>
        <p:spPr>
          <a:xfrm>
            <a:off x="1752602" y="3924300"/>
            <a:ext cx="4743676" cy="3539430"/>
          </a:xfrm>
          <a:prstGeom prst="rect">
            <a:avLst/>
          </a:prstGeom>
          <a:noFill/>
        </p:spPr>
        <p:txBody>
          <a:bodyPr wrap="square" rtlCol="0">
            <a:spAutoFit/>
          </a:bodyPr>
          <a:lstStyle/>
          <a:p>
            <a:r>
              <a:rPr lang="en-US" sz="3200" dirty="0"/>
              <a:t>Please reach out to BrightPath directly. </a:t>
            </a:r>
          </a:p>
          <a:p>
            <a:endParaRPr lang="en-US" sz="3200" dirty="0"/>
          </a:p>
          <a:p>
            <a:r>
              <a:rPr lang="en-US" sz="3200" dirty="0"/>
              <a:t>208-381-1564 option 1 for existing providers</a:t>
            </a:r>
          </a:p>
          <a:p>
            <a:endParaRPr lang="en-US" sz="3200" dirty="0"/>
          </a:p>
          <a:p>
            <a:r>
              <a:rPr lang="en-US" sz="3200" dirty="0">
                <a:hlinkClick r:id="rId3">
                  <a:extLst>
                    <a:ext uri="{A12FA001-AC4F-418D-AE19-62706E023703}">
                      <ahyp:hlinkClr xmlns:ahyp="http://schemas.microsoft.com/office/drawing/2018/hyperlinkcolor" val="tx"/>
                    </a:ext>
                  </a:extLst>
                </a:hlinkClick>
              </a:rPr>
              <a:t>SLHealthPartners@slhs.org</a:t>
            </a:r>
            <a:endParaRPr lang="en-US" sz="3200" dirty="0"/>
          </a:p>
        </p:txBody>
      </p:sp>
    </p:spTree>
    <p:extLst>
      <p:ext uri="{BB962C8B-B14F-4D97-AF65-F5344CB8AC3E}">
        <p14:creationId xmlns:p14="http://schemas.microsoft.com/office/powerpoint/2010/main" val="3001997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7470480" y="-4094125"/>
            <a:ext cx="3347039" cy="19164300"/>
            <a:chOff x="0" y="0"/>
            <a:chExt cx="473978" cy="2713877"/>
          </a:xfrm>
        </p:grpSpPr>
        <p:sp>
          <p:nvSpPr>
            <p:cNvPr id="3" name="Freeform 3"/>
            <p:cNvSpPr/>
            <p:nvPr/>
          </p:nvSpPr>
          <p:spPr>
            <a:xfrm>
              <a:off x="0" y="0"/>
              <a:ext cx="473978" cy="2713877"/>
            </a:xfrm>
            <a:custGeom>
              <a:avLst/>
              <a:gdLst/>
              <a:ahLst/>
              <a:cxnLst/>
              <a:rect l="l" t="t" r="r" b="b"/>
              <a:pathLst>
                <a:path w="473978" h="2713877">
                  <a:moveTo>
                    <a:pt x="0" y="0"/>
                  </a:moveTo>
                  <a:lnTo>
                    <a:pt x="473978" y="0"/>
                  </a:lnTo>
                  <a:lnTo>
                    <a:pt x="473978" y="2713877"/>
                  </a:lnTo>
                  <a:lnTo>
                    <a:pt x="0" y="2713877"/>
                  </a:lnTo>
                  <a:close/>
                </a:path>
              </a:pathLst>
            </a:custGeom>
            <a:solidFill>
              <a:srgbClr val="232356"/>
            </a:solidFill>
          </p:spPr>
          <p:txBody>
            <a:bodyPr/>
            <a:lstStyle/>
            <a:p>
              <a:endParaRPr lang="en-US"/>
            </a:p>
          </p:txBody>
        </p:sp>
      </p:grpSp>
      <p:sp>
        <p:nvSpPr>
          <p:cNvPr id="4" name="TextBox 4"/>
          <p:cNvSpPr txBox="1"/>
          <p:nvPr/>
        </p:nvSpPr>
        <p:spPr>
          <a:xfrm>
            <a:off x="3970320" y="4782865"/>
            <a:ext cx="10347361" cy="1648444"/>
          </a:xfrm>
          <a:prstGeom prst="rect">
            <a:avLst/>
          </a:prstGeom>
        </p:spPr>
        <p:txBody>
          <a:bodyPr lIns="0" tIns="0" rIns="0" bIns="0" rtlCol="0" anchor="t">
            <a:spAutoFit/>
          </a:bodyPr>
          <a:lstStyle/>
          <a:p>
            <a:pPr algn="ctr">
              <a:lnSpc>
                <a:spcPts val="12399"/>
              </a:lnSpc>
            </a:pPr>
            <a:r>
              <a:rPr lang="en-US" sz="12399">
                <a:solidFill>
                  <a:srgbClr val="FFFFFF"/>
                </a:solidFill>
                <a:latin typeface="DM Serif Display"/>
                <a:ea typeface="DM Serif Display"/>
                <a:cs typeface="DM Serif Display"/>
                <a:sym typeface="DM Serif Display"/>
              </a:rPr>
              <a:t>Thank you!</a:t>
            </a:r>
          </a:p>
        </p:txBody>
      </p:sp>
      <p:sp>
        <p:nvSpPr>
          <p:cNvPr id="5" name="Freeform 5"/>
          <p:cNvSpPr/>
          <p:nvPr/>
        </p:nvSpPr>
        <p:spPr>
          <a:xfrm>
            <a:off x="7558674" y="2771289"/>
            <a:ext cx="3170652" cy="741933"/>
          </a:xfrm>
          <a:custGeom>
            <a:avLst/>
            <a:gdLst/>
            <a:ahLst/>
            <a:cxnLst/>
            <a:rect l="l" t="t" r="r" b="b"/>
            <a:pathLst>
              <a:path w="3170652" h="741933">
                <a:moveTo>
                  <a:pt x="0" y="0"/>
                </a:moveTo>
                <a:lnTo>
                  <a:pt x="3170652" y="0"/>
                </a:lnTo>
                <a:lnTo>
                  <a:pt x="3170652" y="741932"/>
                </a:lnTo>
                <a:lnTo>
                  <a:pt x="0" y="741932"/>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827185" y="9433136"/>
            <a:ext cx="2588159" cy="414733"/>
          </a:xfrm>
          <a:prstGeom prst="rect">
            <a:avLst/>
          </a:prstGeom>
        </p:spPr>
        <p:txBody>
          <a:bodyPr lIns="0" tIns="0" rIns="0" bIns="0" rtlCol="0" anchor="t">
            <a:spAutoFit/>
          </a:bodyPr>
          <a:lstStyle/>
          <a:p>
            <a:pPr algn="ctr">
              <a:lnSpc>
                <a:spcPts val="3101"/>
              </a:lnSpc>
            </a:pPr>
            <a:r>
              <a:rPr lang="en-US" sz="3101">
                <a:solidFill>
                  <a:srgbClr val="000000"/>
                </a:solidFill>
                <a:latin typeface="DM Serif Display"/>
                <a:ea typeface="DM Serif Display"/>
                <a:cs typeface="DM Serif Display"/>
                <a:sym typeface="DM Serif Display"/>
              </a:rPr>
              <a:t>800-299-6080</a:t>
            </a:r>
          </a:p>
        </p:txBody>
      </p:sp>
      <p:sp>
        <p:nvSpPr>
          <p:cNvPr id="7" name="TextBox 7"/>
          <p:cNvSpPr txBox="1"/>
          <p:nvPr/>
        </p:nvSpPr>
        <p:spPr>
          <a:xfrm>
            <a:off x="12331203" y="9433136"/>
            <a:ext cx="3972954" cy="414733"/>
          </a:xfrm>
          <a:prstGeom prst="rect">
            <a:avLst/>
          </a:prstGeom>
        </p:spPr>
        <p:txBody>
          <a:bodyPr lIns="0" tIns="0" rIns="0" bIns="0" rtlCol="0" anchor="t">
            <a:spAutoFit/>
          </a:bodyPr>
          <a:lstStyle/>
          <a:p>
            <a:pPr algn="ctr">
              <a:lnSpc>
                <a:spcPts val="3101"/>
              </a:lnSpc>
            </a:pPr>
            <a:r>
              <a:rPr lang="en-US" sz="3101">
                <a:solidFill>
                  <a:srgbClr val="000000"/>
                </a:solidFill>
                <a:latin typeface="DM Serif Display"/>
                <a:ea typeface="DM Serif Display"/>
                <a:cs typeface="DM Serif Display"/>
                <a:sym typeface="DM Serif Display"/>
              </a:rPr>
              <a:t>mountainhealth.coop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19808" y="1204047"/>
            <a:ext cx="4556554" cy="3317308"/>
            <a:chOff x="0" y="0"/>
            <a:chExt cx="6075405" cy="4423077"/>
          </a:xfrm>
        </p:grpSpPr>
        <p:pic>
          <p:nvPicPr>
            <p:cNvPr id="3" name="Picture 3"/>
            <p:cNvPicPr>
              <a:picLocks noChangeAspect="1"/>
            </p:cNvPicPr>
            <p:nvPr/>
          </p:nvPicPr>
          <p:blipFill>
            <a:blip r:embed="rId3"/>
            <a:srcRect l="4242" r="4242"/>
            <a:stretch>
              <a:fillRect/>
            </a:stretch>
          </p:blipFill>
          <p:spPr>
            <a:xfrm>
              <a:off x="0" y="0"/>
              <a:ext cx="6075405" cy="4423077"/>
            </a:xfrm>
            <a:prstGeom prst="rect">
              <a:avLst/>
            </a:prstGeom>
          </p:spPr>
        </p:pic>
      </p:grpSp>
      <p:grpSp>
        <p:nvGrpSpPr>
          <p:cNvPr id="4" name="Group 4"/>
          <p:cNvGrpSpPr/>
          <p:nvPr/>
        </p:nvGrpSpPr>
        <p:grpSpPr>
          <a:xfrm>
            <a:off x="10919808" y="4618422"/>
            <a:ext cx="2660764" cy="4815226"/>
            <a:chOff x="0" y="0"/>
            <a:chExt cx="3547686" cy="6420301"/>
          </a:xfrm>
        </p:grpSpPr>
        <p:pic>
          <p:nvPicPr>
            <p:cNvPr id="5" name="Picture 5"/>
            <p:cNvPicPr>
              <a:picLocks noChangeAspect="1"/>
            </p:cNvPicPr>
            <p:nvPr/>
          </p:nvPicPr>
          <p:blipFill>
            <a:blip r:embed="rId4"/>
            <a:srcRect l="44906" r="18209"/>
            <a:stretch>
              <a:fillRect/>
            </a:stretch>
          </p:blipFill>
          <p:spPr>
            <a:xfrm>
              <a:off x="0" y="0"/>
              <a:ext cx="3547686" cy="6420301"/>
            </a:xfrm>
            <a:prstGeom prst="rect">
              <a:avLst/>
            </a:prstGeom>
          </p:spPr>
        </p:pic>
      </p:grpSp>
      <p:grpSp>
        <p:nvGrpSpPr>
          <p:cNvPr id="6" name="Group 6"/>
          <p:cNvGrpSpPr/>
          <p:nvPr/>
        </p:nvGrpSpPr>
        <p:grpSpPr>
          <a:xfrm>
            <a:off x="15601960" y="1204047"/>
            <a:ext cx="1436473" cy="3317308"/>
            <a:chOff x="0" y="0"/>
            <a:chExt cx="1915297" cy="4423077"/>
          </a:xfrm>
        </p:grpSpPr>
        <p:sp>
          <p:nvSpPr>
            <p:cNvPr id="7" name="AutoShape 7"/>
            <p:cNvSpPr/>
            <p:nvPr/>
          </p:nvSpPr>
          <p:spPr>
            <a:xfrm>
              <a:off x="0" y="0"/>
              <a:ext cx="1915297" cy="4423077"/>
            </a:xfrm>
            <a:prstGeom prst="rect">
              <a:avLst/>
            </a:prstGeom>
            <a:solidFill>
              <a:srgbClr val="101010"/>
            </a:solidFill>
          </p:spPr>
          <p:txBody>
            <a:bodyPr/>
            <a:lstStyle/>
            <a:p>
              <a:endParaRPr lang="en-US"/>
            </a:p>
          </p:txBody>
        </p:sp>
      </p:grpSp>
      <p:grpSp>
        <p:nvGrpSpPr>
          <p:cNvPr id="8" name="Group 8"/>
          <p:cNvGrpSpPr/>
          <p:nvPr/>
        </p:nvGrpSpPr>
        <p:grpSpPr>
          <a:xfrm>
            <a:off x="13713494" y="4618422"/>
            <a:ext cx="3324940" cy="2137237"/>
            <a:chOff x="0" y="0"/>
            <a:chExt cx="4433253" cy="2849649"/>
          </a:xfrm>
        </p:grpSpPr>
        <p:pic>
          <p:nvPicPr>
            <p:cNvPr id="9" name="Picture 9"/>
            <p:cNvPicPr>
              <a:picLocks noChangeAspect="1"/>
            </p:cNvPicPr>
            <p:nvPr/>
          </p:nvPicPr>
          <p:blipFill>
            <a:blip r:embed="rId5"/>
            <a:srcRect t="1760" b="1760"/>
            <a:stretch>
              <a:fillRect/>
            </a:stretch>
          </p:blipFill>
          <p:spPr>
            <a:xfrm>
              <a:off x="0" y="0"/>
              <a:ext cx="4433253" cy="2849649"/>
            </a:xfrm>
            <a:prstGeom prst="rect">
              <a:avLst/>
            </a:prstGeom>
          </p:spPr>
        </p:pic>
      </p:grpSp>
      <p:grpSp>
        <p:nvGrpSpPr>
          <p:cNvPr id="10" name="Group 10"/>
          <p:cNvGrpSpPr/>
          <p:nvPr/>
        </p:nvGrpSpPr>
        <p:grpSpPr>
          <a:xfrm>
            <a:off x="13713494" y="6850908"/>
            <a:ext cx="3324940" cy="2582739"/>
            <a:chOff x="0" y="0"/>
            <a:chExt cx="4433253" cy="3443652"/>
          </a:xfrm>
        </p:grpSpPr>
        <p:pic>
          <p:nvPicPr>
            <p:cNvPr id="11" name="Picture 11"/>
            <p:cNvPicPr>
              <a:picLocks noChangeAspect="1"/>
            </p:cNvPicPr>
            <p:nvPr/>
          </p:nvPicPr>
          <p:blipFill>
            <a:blip r:embed="rId6"/>
            <a:srcRect l="10896" r="10896"/>
            <a:stretch>
              <a:fillRect/>
            </a:stretch>
          </p:blipFill>
          <p:spPr>
            <a:xfrm>
              <a:off x="0" y="0"/>
              <a:ext cx="4433253" cy="3443652"/>
            </a:xfrm>
            <a:prstGeom prst="rect">
              <a:avLst/>
            </a:prstGeom>
          </p:spPr>
        </p:pic>
      </p:grpSp>
      <p:grpSp>
        <p:nvGrpSpPr>
          <p:cNvPr id="12" name="Group 12"/>
          <p:cNvGrpSpPr/>
          <p:nvPr/>
        </p:nvGrpSpPr>
        <p:grpSpPr>
          <a:xfrm>
            <a:off x="16046668" y="8912710"/>
            <a:ext cx="3697059" cy="369705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57150" cap="sq">
              <a:solidFill>
                <a:srgbClr val="101010"/>
              </a:solidFill>
              <a:prstDash val="solid"/>
              <a:miter/>
            </a:ln>
          </p:spPr>
          <p:txBody>
            <a:bodyPr/>
            <a:lstStyle/>
            <a:p>
              <a:endParaRPr lang="en-US"/>
            </a:p>
          </p:txBody>
        </p:sp>
        <p:sp>
          <p:nvSpPr>
            <p:cNvPr id="14" name="TextBox 1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028700" y="8293995"/>
            <a:ext cx="322176" cy="322176"/>
          </a:xfrm>
          <a:custGeom>
            <a:avLst/>
            <a:gdLst/>
            <a:ahLst/>
            <a:cxnLst/>
            <a:rect l="l" t="t" r="r" b="b"/>
            <a:pathLst>
              <a:path w="322176" h="322176">
                <a:moveTo>
                  <a:pt x="0" y="0"/>
                </a:moveTo>
                <a:lnTo>
                  <a:pt x="322176" y="0"/>
                </a:lnTo>
                <a:lnTo>
                  <a:pt x="322176" y="322176"/>
                </a:lnTo>
                <a:lnTo>
                  <a:pt x="0" y="3221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TextBox 16"/>
          <p:cNvSpPr txBox="1"/>
          <p:nvPr/>
        </p:nvSpPr>
        <p:spPr>
          <a:xfrm>
            <a:off x="1081545" y="1201855"/>
            <a:ext cx="8467421" cy="679450"/>
          </a:xfrm>
          <a:prstGeom prst="rect">
            <a:avLst/>
          </a:prstGeom>
        </p:spPr>
        <p:txBody>
          <a:bodyPr lIns="0" tIns="0" rIns="0" bIns="0" rtlCol="0" anchor="t">
            <a:spAutoFit/>
          </a:bodyPr>
          <a:lstStyle/>
          <a:p>
            <a:pPr marL="0" lvl="0" indent="0" algn="l">
              <a:lnSpc>
                <a:spcPts val="5600"/>
              </a:lnSpc>
              <a:spcBef>
                <a:spcPct val="0"/>
              </a:spcBef>
            </a:pPr>
            <a:r>
              <a:rPr lang="en-US" sz="4000">
                <a:solidFill>
                  <a:srgbClr val="000000"/>
                </a:solidFill>
                <a:latin typeface="DM Serif Display"/>
                <a:ea typeface="DM Serif Display"/>
                <a:cs typeface="DM Serif Display"/>
                <a:sym typeface="DM Serif Display"/>
              </a:rPr>
              <a:t>Mission</a:t>
            </a:r>
          </a:p>
        </p:txBody>
      </p:sp>
      <p:sp>
        <p:nvSpPr>
          <p:cNvPr id="17" name="TextBox 17"/>
          <p:cNvSpPr txBox="1"/>
          <p:nvPr/>
        </p:nvSpPr>
        <p:spPr>
          <a:xfrm>
            <a:off x="1081545" y="4464205"/>
            <a:ext cx="8185628" cy="1489709"/>
          </a:xfrm>
          <a:prstGeom prst="rect">
            <a:avLst/>
          </a:prstGeom>
        </p:spPr>
        <p:txBody>
          <a:bodyPr lIns="0" tIns="0" rIns="0" bIns="0" rtlCol="0" anchor="t">
            <a:spAutoFit/>
          </a:bodyPr>
          <a:lstStyle/>
          <a:p>
            <a:pPr algn="l">
              <a:lnSpc>
                <a:spcPts val="2940"/>
              </a:lnSpc>
            </a:pPr>
            <a:r>
              <a:rPr lang="en-US" sz="2100">
                <a:solidFill>
                  <a:srgbClr val="000000"/>
                </a:solidFill>
                <a:latin typeface="Poppins"/>
                <a:ea typeface="Poppins"/>
                <a:cs typeface="Poppins"/>
                <a:sym typeface="Poppins"/>
              </a:rPr>
              <a:t>Champion a more innovative, member-centric healthcare delivery system by promoting the triple aim where providers are engaged to improve population health, improve individual healthcare, and control healthcare spending.</a:t>
            </a:r>
          </a:p>
        </p:txBody>
      </p:sp>
      <p:sp>
        <p:nvSpPr>
          <p:cNvPr id="18" name="TextBox 18"/>
          <p:cNvSpPr txBox="1"/>
          <p:nvPr/>
        </p:nvSpPr>
        <p:spPr>
          <a:xfrm>
            <a:off x="1081545" y="3745795"/>
            <a:ext cx="8694982" cy="679450"/>
          </a:xfrm>
          <a:prstGeom prst="rect">
            <a:avLst/>
          </a:prstGeom>
        </p:spPr>
        <p:txBody>
          <a:bodyPr lIns="0" tIns="0" rIns="0" bIns="0" rtlCol="0" anchor="t">
            <a:spAutoFit/>
          </a:bodyPr>
          <a:lstStyle/>
          <a:p>
            <a:pPr algn="l">
              <a:lnSpc>
                <a:spcPts val="5600"/>
              </a:lnSpc>
            </a:pPr>
            <a:r>
              <a:rPr lang="en-US" sz="4000">
                <a:solidFill>
                  <a:srgbClr val="000000"/>
                </a:solidFill>
                <a:latin typeface="DM Serif Display"/>
                <a:ea typeface="DM Serif Display"/>
                <a:cs typeface="DM Serif Display"/>
                <a:sym typeface="DM Serif Display"/>
              </a:rPr>
              <a:t>Vision</a:t>
            </a:r>
          </a:p>
        </p:txBody>
      </p:sp>
      <p:sp>
        <p:nvSpPr>
          <p:cNvPr id="19" name="TextBox 19"/>
          <p:cNvSpPr txBox="1"/>
          <p:nvPr/>
        </p:nvSpPr>
        <p:spPr>
          <a:xfrm>
            <a:off x="1081545" y="1989385"/>
            <a:ext cx="8694982" cy="1118234"/>
          </a:xfrm>
          <a:prstGeom prst="rect">
            <a:avLst/>
          </a:prstGeom>
        </p:spPr>
        <p:txBody>
          <a:bodyPr lIns="0" tIns="0" rIns="0" bIns="0" rtlCol="0" anchor="t">
            <a:spAutoFit/>
          </a:bodyPr>
          <a:lstStyle/>
          <a:p>
            <a:pPr algn="l">
              <a:lnSpc>
                <a:spcPts val="2940"/>
              </a:lnSpc>
            </a:pPr>
            <a:r>
              <a:rPr lang="en-US" sz="2100">
                <a:solidFill>
                  <a:srgbClr val="171819"/>
                </a:solidFill>
                <a:latin typeface="Poppins"/>
                <a:ea typeface="Poppins"/>
                <a:cs typeface="Poppins"/>
                <a:sym typeface="Poppins"/>
              </a:rPr>
              <a:t>We offer non-profit member-governed health insurance that promotes member engagement and provides access to high quality medical care.</a:t>
            </a:r>
          </a:p>
        </p:txBody>
      </p:sp>
      <p:sp>
        <p:nvSpPr>
          <p:cNvPr id="20" name="Freeform 20"/>
          <p:cNvSpPr/>
          <p:nvPr/>
        </p:nvSpPr>
        <p:spPr>
          <a:xfrm>
            <a:off x="1028700" y="7478270"/>
            <a:ext cx="322176" cy="322176"/>
          </a:xfrm>
          <a:custGeom>
            <a:avLst/>
            <a:gdLst/>
            <a:ahLst/>
            <a:cxnLst/>
            <a:rect l="l" t="t" r="r" b="b"/>
            <a:pathLst>
              <a:path w="322176" h="322176">
                <a:moveTo>
                  <a:pt x="0" y="0"/>
                </a:moveTo>
                <a:lnTo>
                  <a:pt x="322176" y="0"/>
                </a:lnTo>
                <a:lnTo>
                  <a:pt x="322176" y="322177"/>
                </a:lnTo>
                <a:lnTo>
                  <a:pt x="0" y="3221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TextBox 21"/>
          <p:cNvSpPr txBox="1"/>
          <p:nvPr/>
        </p:nvSpPr>
        <p:spPr>
          <a:xfrm>
            <a:off x="1566037" y="7495916"/>
            <a:ext cx="2720361" cy="1861184"/>
          </a:xfrm>
          <a:prstGeom prst="rect">
            <a:avLst/>
          </a:prstGeom>
        </p:spPr>
        <p:txBody>
          <a:bodyPr lIns="0" tIns="0" rIns="0" bIns="0" rtlCol="0" anchor="t">
            <a:spAutoFit/>
          </a:bodyPr>
          <a:lstStyle/>
          <a:p>
            <a:pPr algn="l">
              <a:lnSpc>
                <a:spcPts val="2940"/>
              </a:lnSpc>
            </a:pPr>
            <a:r>
              <a:rPr lang="en-US" sz="2100">
                <a:solidFill>
                  <a:srgbClr val="000000"/>
                </a:solidFill>
                <a:latin typeface="Poppins"/>
                <a:ea typeface="Poppins"/>
                <a:cs typeface="Poppins"/>
                <a:sym typeface="Poppins"/>
              </a:rPr>
              <a:t>Customer focus</a:t>
            </a:r>
          </a:p>
          <a:p>
            <a:pPr algn="l">
              <a:lnSpc>
                <a:spcPts val="2940"/>
              </a:lnSpc>
            </a:pPr>
            <a:endParaRPr lang="en-US" sz="2100">
              <a:solidFill>
                <a:srgbClr val="000000"/>
              </a:solidFill>
              <a:latin typeface="Poppins"/>
              <a:ea typeface="Poppins"/>
              <a:cs typeface="Poppins"/>
              <a:sym typeface="Poppins"/>
            </a:endParaRPr>
          </a:p>
          <a:p>
            <a:pPr algn="l">
              <a:lnSpc>
                <a:spcPts val="2940"/>
              </a:lnSpc>
            </a:pPr>
            <a:r>
              <a:rPr lang="en-US" sz="2100">
                <a:solidFill>
                  <a:srgbClr val="000000"/>
                </a:solidFill>
                <a:latin typeface="Poppins"/>
                <a:ea typeface="Poppins"/>
                <a:cs typeface="Poppins"/>
                <a:sym typeface="Poppins"/>
              </a:rPr>
              <a:t>Communication</a:t>
            </a:r>
          </a:p>
          <a:p>
            <a:pPr algn="l">
              <a:lnSpc>
                <a:spcPts val="2940"/>
              </a:lnSpc>
            </a:pPr>
            <a:endParaRPr lang="en-US" sz="2100">
              <a:solidFill>
                <a:srgbClr val="000000"/>
              </a:solidFill>
              <a:latin typeface="Poppins"/>
              <a:ea typeface="Poppins"/>
              <a:cs typeface="Poppins"/>
              <a:sym typeface="Poppins"/>
            </a:endParaRPr>
          </a:p>
          <a:p>
            <a:pPr algn="l">
              <a:lnSpc>
                <a:spcPts val="2940"/>
              </a:lnSpc>
            </a:pPr>
            <a:r>
              <a:rPr lang="en-US" sz="2100">
                <a:solidFill>
                  <a:srgbClr val="000000"/>
                </a:solidFill>
                <a:latin typeface="Poppins"/>
                <a:ea typeface="Poppins"/>
                <a:cs typeface="Poppins"/>
                <a:sym typeface="Poppins"/>
              </a:rPr>
              <a:t>Quality</a:t>
            </a:r>
          </a:p>
        </p:txBody>
      </p:sp>
      <p:sp>
        <p:nvSpPr>
          <p:cNvPr id="22" name="TextBox 22"/>
          <p:cNvSpPr txBox="1"/>
          <p:nvPr/>
        </p:nvSpPr>
        <p:spPr>
          <a:xfrm>
            <a:off x="1081545" y="6489760"/>
            <a:ext cx="5562683" cy="679450"/>
          </a:xfrm>
          <a:prstGeom prst="rect">
            <a:avLst/>
          </a:prstGeom>
        </p:spPr>
        <p:txBody>
          <a:bodyPr lIns="0" tIns="0" rIns="0" bIns="0" rtlCol="0" anchor="t">
            <a:spAutoFit/>
          </a:bodyPr>
          <a:lstStyle/>
          <a:p>
            <a:pPr algn="l">
              <a:lnSpc>
                <a:spcPts val="5600"/>
              </a:lnSpc>
            </a:pPr>
            <a:r>
              <a:rPr lang="en-US" sz="4000">
                <a:solidFill>
                  <a:srgbClr val="000000"/>
                </a:solidFill>
                <a:latin typeface="DM Serif Display"/>
                <a:ea typeface="DM Serif Display"/>
                <a:cs typeface="DM Serif Display"/>
                <a:sym typeface="DM Serif Display"/>
              </a:rPr>
              <a:t>Core Values</a:t>
            </a:r>
          </a:p>
        </p:txBody>
      </p:sp>
      <p:sp>
        <p:nvSpPr>
          <p:cNvPr id="23" name="TextBox 23"/>
          <p:cNvSpPr txBox="1"/>
          <p:nvPr/>
        </p:nvSpPr>
        <p:spPr>
          <a:xfrm>
            <a:off x="5010288" y="7495916"/>
            <a:ext cx="2720361" cy="1861184"/>
          </a:xfrm>
          <a:prstGeom prst="rect">
            <a:avLst/>
          </a:prstGeom>
        </p:spPr>
        <p:txBody>
          <a:bodyPr lIns="0" tIns="0" rIns="0" bIns="0" rtlCol="0" anchor="t">
            <a:spAutoFit/>
          </a:bodyPr>
          <a:lstStyle/>
          <a:p>
            <a:pPr algn="l">
              <a:lnSpc>
                <a:spcPts val="2940"/>
              </a:lnSpc>
            </a:pPr>
            <a:r>
              <a:rPr lang="en-US" sz="2100">
                <a:solidFill>
                  <a:srgbClr val="000000"/>
                </a:solidFill>
                <a:latin typeface="Poppins"/>
                <a:ea typeface="Poppins"/>
                <a:cs typeface="Poppins"/>
                <a:sym typeface="Poppins"/>
              </a:rPr>
              <a:t>Integrity</a:t>
            </a:r>
          </a:p>
          <a:p>
            <a:pPr algn="l">
              <a:lnSpc>
                <a:spcPts val="2940"/>
              </a:lnSpc>
            </a:pPr>
            <a:endParaRPr lang="en-US" sz="2100">
              <a:solidFill>
                <a:srgbClr val="000000"/>
              </a:solidFill>
              <a:latin typeface="Poppins"/>
              <a:ea typeface="Poppins"/>
              <a:cs typeface="Poppins"/>
              <a:sym typeface="Poppins"/>
            </a:endParaRPr>
          </a:p>
          <a:p>
            <a:pPr algn="l">
              <a:lnSpc>
                <a:spcPts val="2940"/>
              </a:lnSpc>
            </a:pPr>
            <a:r>
              <a:rPr lang="en-US" sz="2100">
                <a:solidFill>
                  <a:srgbClr val="000000"/>
                </a:solidFill>
                <a:latin typeface="Poppins"/>
                <a:ea typeface="Poppins"/>
                <a:cs typeface="Poppins"/>
                <a:sym typeface="Poppins"/>
              </a:rPr>
              <a:t>Responsibility</a:t>
            </a:r>
          </a:p>
          <a:p>
            <a:pPr algn="l">
              <a:lnSpc>
                <a:spcPts val="2940"/>
              </a:lnSpc>
            </a:pPr>
            <a:endParaRPr lang="en-US" sz="2100">
              <a:solidFill>
                <a:srgbClr val="000000"/>
              </a:solidFill>
              <a:latin typeface="Poppins"/>
              <a:ea typeface="Poppins"/>
              <a:cs typeface="Poppins"/>
              <a:sym typeface="Poppins"/>
            </a:endParaRPr>
          </a:p>
          <a:p>
            <a:pPr algn="l">
              <a:lnSpc>
                <a:spcPts val="2940"/>
              </a:lnSpc>
            </a:pPr>
            <a:r>
              <a:rPr lang="en-US" sz="2100">
                <a:solidFill>
                  <a:srgbClr val="000000"/>
                </a:solidFill>
                <a:latin typeface="Poppins"/>
                <a:ea typeface="Poppins"/>
                <a:cs typeface="Poppins"/>
                <a:sym typeface="Poppins"/>
              </a:rPr>
              <a:t>Respect</a:t>
            </a:r>
          </a:p>
        </p:txBody>
      </p:sp>
      <p:sp>
        <p:nvSpPr>
          <p:cNvPr id="24" name="TextBox 24"/>
          <p:cNvSpPr txBox="1"/>
          <p:nvPr/>
        </p:nvSpPr>
        <p:spPr>
          <a:xfrm>
            <a:off x="8691629" y="7495916"/>
            <a:ext cx="2720361" cy="1861184"/>
          </a:xfrm>
          <a:prstGeom prst="rect">
            <a:avLst/>
          </a:prstGeom>
        </p:spPr>
        <p:txBody>
          <a:bodyPr lIns="0" tIns="0" rIns="0" bIns="0" rtlCol="0" anchor="t">
            <a:spAutoFit/>
          </a:bodyPr>
          <a:lstStyle/>
          <a:p>
            <a:pPr algn="l">
              <a:lnSpc>
                <a:spcPts val="2940"/>
              </a:lnSpc>
            </a:pPr>
            <a:r>
              <a:rPr lang="en-US" sz="2100">
                <a:solidFill>
                  <a:srgbClr val="000000"/>
                </a:solidFill>
                <a:latin typeface="Poppins"/>
                <a:ea typeface="Poppins"/>
                <a:cs typeface="Poppins"/>
                <a:sym typeface="Poppins"/>
              </a:rPr>
              <a:t>Credibility</a:t>
            </a:r>
          </a:p>
          <a:p>
            <a:pPr algn="l">
              <a:lnSpc>
                <a:spcPts val="2940"/>
              </a:lnSpc>
            </a:pPr>
            <a:endParaRPr lang="en-US" sz="2100">
              <a:solidFill>
                <a:srgbClr val="000000"/>
              </a:solidFill>
              <a:latin typeface="Poppins"/>
              <a:ea typeface="Poppins"/>
              <a:cs typeface="Poppins"/>
              <a:sym typeface="Poppins"/>
            </a:endParaRPr>
          </a:p>
          <a:p>
            <a:pPr algn="l">
              <a:lnSpc>
                <a:spcPts val="2940"/>
              </a:lnSpc>
            </a:pPr>
            <a:r>
              <a:rPr lang="en-US" sz="2100">
                <a:solidFill>
                  <a:srgbClr val="000000"/>
                </a:solidFill>
                <a:latin typeface="Poppins"/>
                <a:ea typeface="Poppins"/>
                <a:cs typeface="Poppins"/>
                <a:sym typeface="Poppins"/>
              </a:rPr>
              <a:t>Innovation</a:t>
            </a:r>
          </a:p>
          <a:p>
            <a:pPr algn="l">
              <a:lnSpc>
                <a:spcPts val="2940"/>
              </a:lnSpc>
            </a:pPr>
            <a:endParaRPr lang="en-US" sz="2100">
              <a:solidFill>
                <a:srgbClr val="000000"/>
              </a:solidFill>
              <a:latin typeface="Poppins"/>
              <a:ea typeface="Poppins"/>
              <a:cs typeface="Poppins"/>
              <a:sym typeface="Poppins"/>
            </a:endParaRPr>
          </a:p>
          <a:p>
            <a:pPr algn="l">
              <a:lnSpc>
                <a:spcPts val="2940"/>
              </a:lnSpc>
            </a:pPr>
            <a:r>
              <a:rPr lang="en-US" sz="2100">
                <a:solidFill>
                  <a:srgbClr val="000000"/>
                </a:solidFill>
                <a:latin typeface="Poppins"/>
                <a:ea typeface="Poppins"/>
                <a:cs typeface="Poppins"/>
                <a:sym typeface="Poppins"/>
              </a:rPr>
              <a:t>Teamwork</a:t>
            </a:r>
          </a:p>
        </p:txBody>
      </p:sp>
      <p:sp>
        <p:nvSpPr>
          <p:cNvPr id="25" name="Freeform 25"/>
          <p:cNvSpPr/>
          <p:nvPr/>
        </p:nvSpPr>
        <p:spPr>
          <a:xfrm>
            <a:off x="1028700" y="9111471"/>
            <a:ext cx="322176" cy="322176"/>
          </a:xfrm>
          <a:custGeom>
            <a:avLst/>
            <a:gdLst/>
            <a:ahLst/>
            <a:cxnLst/>
            <a:rect l="l" t="t" r="r" b="b"/>
            <a:pathLst>
              <a:path w="322176" h="322176">
                <a:moveTo>
                  <a:pt x="0" y="0"/>
                </a:moveTo>
                <a:lnTo>
                  <a:pt x="322176" y="0"/>
                </a:lnTo>
                <a:lnTo>
                  <a:pt x="322176" y="322176"/>
                </a:lnTo>
                <a:lnTo>
                  <a:pt x="0" y="3221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Freeform 26"/>
          <p:cNvSpPr/>
          <p:nvPr/>
        </p:nvSpPr>
        <p:spPr>
          <a:xfrm>
            <a:off x="4505473" y="8293119"/>
            <a:ext cx="322176" cy="322176"/>
          </a:xfrm>
          <a:custGeom>
            <a:avLst/>
            <a:gdLst/>
            <a:ahLst/>
            <a:cxnLst/>
            <a:rect l="l" t="t" r="r" b="b"/>
            <a:pathLst>
              <a:path w="322176" h="322176">
                <a:moveTo>
                  <a:pt x="0" y="0"/>
                </a:moveTo>
                <a:lnTo>
                  <a:pt x="322177" y="0"/>
                </a:lnTo>
                <a:lnTo>
                  <a:pt x="322177" y="322176"/>
                </a:lnTo>
                <a:lnTo>
                  <a:pt x="0" y="3221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7" name="Freeform 27"/>
          <p:cNvSpPr/>
          <p:nvPr/>
        </p:nvSpPr>
        <p:spPr>
          <a:xfrm>
            <a:off x="4505473" y="7477394"/>
            <a:ext cx="322176" cy="322176"/>
          </a:xfrm>
          <a:custGeom>
            <a:avLst/>
            <a:gdLst/>
            <a:ahLst/>
            <a:cxnLst/>
            <a:rect l="l" t="t" r="r" b="b"/>
            <a:pathLst>
              <a:path w="322176" h="322176">
                <a:moveTo>
                  <a:pt x="0" y="0"/>
                </a:moveTo>
                <a:lnTo>
                  <a:pt x="322177" y="0"/>
                </a:lnTo>
                <a:lnTo>
                  <a:pt x="322177" y="322177"/>
                </a:lnTo>
                <a:lnTo>
                  <a:pt x="0" y="3221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8" name="Freeform 28"/>
          <p:cNvSpPr/>
          <p:nvPr/>
        </p:nvSpPr>
        <p:spPr>
          <a:xfrm>
            <a:off x="4505473" y="9110595"/>
            <a:ext cx="322176" cy="322176"/>
          </a:xfrm>
          <a:custGeom>
            <a:avLst/>
            <a:gdLst/>
            <a:ahLst/>
            <a:cxnLst/>
            <a:rect l="l" t="t" r="r" b="b"/>
            <a:pathLst>
              <a:path w="322176" h="322176">
                <a:moveTo>
                  <a:pt x="0" y="0"/>
                </a:moveTo>
                <a:lnTo>
                  <a:pt x="322177" y="0"/>
                </a:lnTo>
                <a:lnTo>
                  <a:pt x="322177" y="322176"/>
                </a:lnTo>
                <a:lnTo>
                  <a:pt x="0" y="3221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9" name="Freeform 29"/>
          <p:cNvSpPr/>
          <p:nvPr/>
        </p:nvSpPr>
        <p:spPr>
          <a:xfrm>
            <a:off x="8050051" y="8270684"/>
            <a:ext cx="322176" cy="322176"/>
          </a:xfrm>
          <a:custGeom>
            <a:avLst/>
            <a:gdLst/>
            <a:ahLst/>
            <a:cxnLst/>
            <a:rect l="l" t="t" r="r" b="b"/>
            <a:pathLst>
              <a:path w="322176" h="322176">
                <a:moveTo>
                  <a:pt x="0" y="0"/>
                </a:moveTo>
                <a:lnTo>
                  <a:pt x="322176" y="0"/>
                </a:lnTo>
                <a:lnTo>
                  <a:pt x="322176" y="322177"/>
                </a:lnTo>
                <a:lnTo>
                  <a:pt x="0" y="3221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30"/>
          <p:cNvSpPr/>
          <p:nvPr/>
        </p:nvSpPr>
        <p:spPr>
          <a:xfrm>
            <a:off x="8050051" y="7454960"/>
            <a:ext cx="322176" cy="322176"/>
          </a:xfrm>
          <a:custGeom>
            <a:avLst/>
            <a:gdLst/>
            <a:ahLst/>
            <a:cxnLst/>
            <a:rect l="l" t="t" r="r" b="b"/>
            <a:pathLst>
              <a:path w="322176" h="322176">
                <a:moveTo>
                  <a:pt x="0" y="0"/>
                </a:moveTo>
                <a:lnTo>
                  <a:pt x="322176" y="0"/>
                </a:lnTo>
                <a:lnTo>
                  <a:pt x="322176" y="322176"/>
                </a:lnTo>
                <a:lnTo>
                  <a:pt x="0" y="3221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1" name="Freeform 31"/>
          <p:cNvSpPr/>
          <p:nvPr/>
        </p:nvSpPr>
        <p:spPr>
          <a:xfrm>
            <a:off x="8050051" y="9088161"/>
            <a:ext cx="322176" cy="322176"/>
          </a:xfrm>
          <a:custGeom>
            <a:avLst/>
            <a:gdLst/>
            <a:ahLst/>
            <a:cxnLst/>
            <a:rect l="l" t="t" r="r" b="b"/>
            <a:pathLst>
              <a:path w="322176" h="322176">
                <a:moveTo>
                  <a:pt x="0" y="0"/>
                </a:moveTo>
                <a:lnTo>
                  <a:pt x="322176" y="0"/>
                </a:lnTo>
                <a:lnTo>
                  <a:pt x="322176" y="322176"/>
                </a:lnTo>
                <a:lnTo>
                  <a:pt x="0" y="3221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90934" y="-2057400"/>
            <a:ext cx="19917660" cy="3086100"/>
            <a:chOff x="0" y="0"/>
            <a:chExt cx="5245803" cy="812800"/>
          </a:xfrm>
        </p:grpSpPr>
        <p:sp>
          <p:nvSpPr>
            <p:cNvPr id="3" name="Freeform 3"/>
            <p:cNvSpPr/>
            <p:nvPr/>
          </p:nvSpPr>
          <p:spPr>
            <a:xfrm>
              <a:off x="0" y="0"/>
              <a:ext cx="5245803" cy="812800"/>
            </a:xfrm>
            <a:custGeom>
              <a:avLst/>
              <a:gdLst/>
              <a:ahLst/>
              <a:cxnLst/>
              <a:rect l="l" t="t" r="r" b="b"/>
              <a:pathLst>
                <a:path w="5245803" h="812800">
                  <a:moveTo>
                    <a:pt x="0" y="0"/>
                  </a:moveTo>
                  <a:lnTo>
                    <a:pt x="5245803" y="0"/>
                  </a:lnTo>
                  <a:lnTo>
                    <a:pt x="5245803" y="812800"/>
                  </a:lnTo>
                  <a:lnTo>
                    <a:pt x="0" y="812800"/>
                  </a:lnTo>
                  <a:close/>
                </a:path>
              </a:pathLst>
            </a:custGeom>
            <a:solidFill>
              <a:srgbClr val="232356"/>
            </a:solidFill>
          </p:spPr>
          <p:txBody>
            <a:bodyPr/>
            <a:lstStyle/>
            <a:p>
              <a:endParaRPr lang="en-US"/>
            </a:p>
          </p:txBody>
        </p:sp>
        <p:sp>
          <p:nvSpPr>
            <p:cNvPr id="4" name="TextBox 4"/>
            <p:cNvSpPr txBox="1"/>
            <p:nvPr/>
          </p:nvSpPr>
          <p:spPr>
            <a:xfrm>
              <a:off x="0" y="-47625"/>
              <a:ext cx="5245803" cy="8604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733509" y="-1612398"/>
            <a:ext cx="6449593" cy="3224796"/>
            <a:chOff x="0" y="0"/>
            <a:chExt cx="812800" cy="406400"/>
          </a:xfrm>
        </p:grpSpPr>
        <p:sp>
          <p:nvSpPr>
            <p:cNvPr id="6" name="Freeform 6"/>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28C6B4"/>
            </a:solidFill>
            <a:ln cap="sq">
              <a:noFill/>
              <a:prstDash val="solid"/>
              <a:miter/>
            </a:ln>
          </p:spPr>
          <p:txBody>
            <a:bodyPr/>
            <a:lstStyle/>
            <a:p>
              <a:endParaRPr lang="en-US"/>
            </a:p>
          </p:txBody>
        </p:sp>
        <p:sp>
          <p:nvSpPr>
            <p:cNvPr id="7" name="TextBox 7"/>
            <p:cNvSpPr txBox="1"/>
            <p:nvPr/>
          </p:nvSpPr>
          <p:spPr>
            <a:xfrm>
              <a:off x="177800" y="-47625"/>
              <a:ext cx="558800" cy="454025"/>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8" name="Freeform 8"/>
          <p:cNvSpPr/>
          <p:nvPr/>
        </p:nvSpPr>
        <p:spPr>
          <a:xfrm>
            <a:off x="15824926" y="237883"/>
            <a:ext cx="2233226" cy="540441"/>
          </a:xfrm>
          <a:custGeom>
            <a:avLst/>
            <a:gdLst/>
            <a:ahLst/>
            <a:cxnLst/>
            <a:rect l="l" t="t" r="r" b="b"/>
            <a:pathLst>
              <a:path w="2233226" h="540441">
                <a:moveTo>
                  <a:pt x="0" y="0"/>
                </a:moveTo>
                <a:lnTo>
                  <a:pt x="2233226" y="0"/>
                </a:lnTo>
                <a:lnTo>
                  <a:pt x="2233226" y="540440"/>
                </a:lnTo>
                <a:lnTo>
                  <a:pt x="0" y="540440"/>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2747390" y="1050340"/>
            <a:ext cx="6161505" cy="838963"/>
          </a:xfrm>
          <a:prstGeom prst="rect">
            <a:avLst/>
          </a:prstGeom>
        </p:spPr>
        <p:txBody>
          <a:bodyPr lIns="0" tIns="0" rIns="0" bIns="0" rtlCol="0" anchor="t">
            <a:spAutoFit/>
          </a:bodyPr>
          <a:lstStyle/>
          <a:p>
            <a:pPr algn="ctr">
              <a:lnSpc>
                <a:spcPts val="6855"/>
              </a:lnSpc>
            </a:pPr>
            <a:r>
              <a:rPr lang="en-US" sz="4897">
                <a:solidFill>
                  <a:srgbClr val="000000"/>
                </a:solidFill>
                <a:latin typeface="DM Serif Display"/>
                <a:ea typeface="DM Serif Display"/>
                <a:cs typeface="DM Serif Display"/>
                <a:sym typeface="DM Serif Display"/>
              </a:rPr>
              <a:t>Membership Snapshot</a:t>
            </a:r>
          </a:p>
        </p:txBody>
      </p:sp>
      <p:pic>
        <p:nvPicPr>
          <p:cNvPr id="10" name="Picture 10"/>
          <p:cNvPicPr>
            <a:picLocks noChangeAspect="1"/>
          </p:cNvPicPr>
          <p:nvPr/>
        </p:nvPicPr>
        <p:blipFill>
          <a:blip r:embed="rId4"/>
          <a:stretch>
            <a:fillRect/>
          </a:stretch>
        </p:blipFill>
        <p:spPr>
          <a:xfrm>
            <a:off x="2528882" y="2129986"/>
            <a:ext cx="7984666" cy="6584993"/>
          </a:xfrm>
          <a:prstGeom prst="rect">
            <a:avLst/>
          </a:prstGeom>
        </p:spPr>
      </p:pic>
      <p:sp>
        <p:nvSpPr>
          <p:cNvPr id="11" name="TextBox 11"/>
          <p:cNvSpPr txBox="1"/>
          <p:nvPr/>
        </p:nvSpPr>
        <p:spPr>
          <a:xfrm>
            <a:off x="3488335" y="2032178"/>
            <a:ext cx="4679615" cy="461010"/>
          </a:xfrm>
          <a:prstGeom prst="rect">
            <a:avLst/>
          </a:prstGeom>
        </p:spPr>
        <p:txBody>
          <a:bodyPr lIns="0" tIns="0" rIns="0" bIns="0" rtlCol="0" anchor="t">
            <a:spAutoFit/>
          </a:bodyPr>
          <a:lstStyle/>
          <a:p>
            <a:pPr algn="ctr">
              <a:lnSpc>
                <a:spcPts val="3635"/>
              </a:lnSpc>
            </a:pPr>
            <a:r>
              <a:rPr lang="en-US" sz="2596" b="1">
                <a:solidFill>
                  <a:srgbClr val="000000"/>
                </a:solidFill>
                <a:latin typeface="Poppins Bold"/>
                <a:ea typeface="Poppins Bold"/>
                <a:cs typeface="Poppins Bold"/>
                <a:sym typeface="Poppins Bold"/>
              </a:rPr>
              <a:t>March 2025 (Total by State)</a:t>
            </a:r>
          </a:p>
        </p:txBody>
      </p:sp>
      <p:pic>
        <p:nvPicPr>
          <p:cNvPr id="12" name="Picture 12"/>
          <p:cNvPicPr>
            <a:picLocks noChangeAspect="1"/>
          </p:cNvPicPr>
          <p:nvPr/>
        </p:nvPicPr>
        <p:blipFill>
          <a:blip r:embed="rId5"/>
          <a:stretch>
            <a:fillRect/>
          </a:stretch>
        </p:blipFill>
        <p:spPr>
          <a:xfrm>
            <a:off x="10853413" y="2410865"/>
            <a:ext cx="5921141" cy="6351613"/>
          </a:xfrm>
          <a:prstGeom prst="rect">
            <a:avLst/>
          </a:prstGeom>
        </p:spPr>
      </p:pic>
      <p:sp>
        <p:nvSpPr>
          <p:cNvPr id="13" name="TextBox 13"/>
          <p:cNvSpPr txBox="1"/>
          <p:nvPr/>
        </p:nvSpPr>
        <p:spPr>
          <a:xfrm>
            <a:off x="11307633" y="1903715"/>
            <a:ext cx="5012700" cy="461010"/>
          </a:xfrm>
          <a:prstGeom prst="rect">
            <a:avLst/>
          </a:prstGeom>
        </p:spPr>
        <p:txBody>
          <a:bodyPr lIns="0" tIns="0" rIns="0" bIns="0" rtlCol="0" anchor="t">
            <a:spAutoFit/>
          </a:bodyPr>
          <a:lstStyle/>
          <a:p>
            <a:pPr algn="ctr">
              <a:lnSpc>
                <a:spcPts val="3635"/>
              </a:lnSpc>
            </a:pPr>
            <a:r>
              <a:rPr lang="en-US" sz="2596" b="1">
                <a:solidFill>
                  <a:srgbClr val="000000"/>
                </a:solidFill>
                <a:latin typeface="Poppins Bold"/>
                <a:ea typeface="Poppins Bold"/>
                <a:cs typeface="Poppins Bold"/>
                <a:sym typeface="Poppins Bold"/>
              </a:rPr>
              <a:t>March 2025 (Line of Business)</a:t>
            </a:r>
          </a:p>
        </p:txBody>
      </p:sp>
      <p:sp>
        <p:nvSpPr>
          <p:cNvPr id="14" name="TextBox 14"/>
          <p:cNvSpPr txBox="1"/>
          <p:nvPr/>
        </p:nvSpPr>
        <p:spPr>
          <a:xfrm>
            <a:off x="3194271" y="8888987"/>
            <a:ext cx="3756199" cy="409260"/>
          </a:xfrm>
          <a:prstGeom prst="rect">
            <a:avLst/>
          </a:prstGeom>
        </p:spPr>
        <p:txBody>
          <a:bodyPr lIns="0" tIns="0" rIns="0" bIns="0" rtlCol="0" anchor="t">
            <a:spAutoFit/>
          </a:bodyPr>
          <a:lstStyle/>
          <a:p>
            <a:pPr algn="l">
              <a:lnSpc>
                <a:spcPts val="3167"/>
              </a:lnSpc>
            </a:pPr>
            <a:r>
              <a:rPr lang="en-US" sz="2262" b="1">
                <a:solidFill>
                  <a:srgbClr val="000000"/>
                </a:solidFill>
                <a:latin typeface="Poppins Bold"/>
                <a:ea typeface="Poppins Bold"/>
                <a:cs typeface="Poppins Bold"/>
                <a:sym typeface="Poppins Bold"/>
              </a:rPr>
              <a:t>Where were we last year?</a:t>
            </a:r>
          </a:p>
        </p:txBody>
      </p:sp>
      <p:sp>
        <p:nvSpPr>
          <p:cNvPr id="15" name="TextBox 15"/>
          <p:cNvSpPr txBox="1"/>
          <p:nvPr/>
        </p:nvSpPr>
        <p:spPr>
          <a:xfrm>
            <a:off x="7513290" y="8948432"/>
            <a:ext cx="1630710" cy="845134"/>
          </a:xfrm>
          <a:prstGeom prst="rect">
            <a:avLst/>
          </a:prstGeom>
        </p:spPr>
        <p:txBody>
          <a:bodyPr lIns="0" tIns="0" rIns="0" bIns="0" rtlCol="0" anchor="t">
            <a:spAutoFit/>
          </a:bodyPr>
          <a:lstStyle/>
          <a:p>
            <a:pPr marL="264914" lvl="1" indent="-132457" algn="l">
              <a:lnSpc>
                <a:spcPts val="1717"/>
              </a:lnSpc>
              <a:spcBef>
                <a:spcPct val="0"/>
              </a:spcBef>
              <a:buFont typeface="Arial"/>
              <a:buChar char="•"/>
            </a:pPr>
            <a:r>
              <a:rPr lang="en-US" sz="1227" b="1" u="none" strike="noStrike">
                <a:solidFill>
                  <a:srgbClr val="000000"/>
                </a:solidFill>
                <a:latin typeface="Poppins Bold"/>
                <a:ea typeface="Poppins Bold"/>
                <a:cs typeface="Poppins Bold"/>
                <a:sym typeface="Poppins Bold"/>
              </a:rPr>
              <a:t>MT:                 27,488</a:t>
            </a:r>
          </a:p>
          <a:p>
            <a:pPr marL="264914" lvl="1" indent="-132457" algn="l">
              <a:lnSpc>
                <a:spcPts val="1717"/>
              </a:lnSpc>
              <a:spcBef>
                <a:spcPct val="0"/>
              </a:spcBef>
              <a:buFont typeface="Arial"/>
              <a:buChar char="•"/>
            </a:pPr>
            <a:r>
              <a:rPr lang="en-US" sz="1227" b="1" u="none" strike="noStrike">
                <a:solidFill>
                  <a:srgbClr val="000000"/>
                </a:solidFill>
                <a:latin typeface="Poppins Bold"/>
                <a:ea typeface="Poppins Bold"/>
                <a:cs typeface="Poppins Bold"/>
                <a:sym typeface="Poppins Bold"/>
              </a:rPr>
              <a:t>ID:                    11,215</a:t>
            </a:r>
          </a:p>
          <a:p>
            <a:pPr marL="264914" lvl="1" indent="-132457" algn="l">
              <a:lnSpc>
                <a:spcPts val="1717"/>
              </a:lnSpc>
              <a:spcBef>
                <a:spcPct val="0"/>
              </a:spcBef>
              <a:buFont typeface="Arial"/>
              <a:buChar char="•"/>
            </a:pPr>
            <a:r>
              <a:rPr lang="en-US" sz="1227" b="1" u="none" strike="noStrike">
                <a:solidFill>
                  <a:srgbClr val="000000"/>
                </a:solidFill>
                <a:latin typeface="Poppins Bold"/>
                <a:ea typeface="Poppins Bold"/>
                <a:cs typeface="Poppins Bold"/>
                <a:sym typeface="Poppins Bold"/>
              </a:rPr>
              <a:t>WY:                 11,899</a:t>
            </a:r>
          </a:p>
          <a:p>
            <a:pPr marL="264914" lvl="1" indent="-132457" algn="l">
              <a:lnSpc>
                <a:spcPts val="1717"/>
              </a:lnSpc>
              <a:spcBef>
                <a:spcPct val="0"/>
              </a:spcBef>
              <a:buFont typeface="Arial"/>
              <a:buChar char="•"/>
            </a:pPr>
            <a:r>
              <a:rPr lang="en-US" sz="1227" b="1" u="none" strike="noStrike">
                <a:solidFill>
                  <a:srgbClr val="000000"/>
                </a:solidFill>
                <a:latin typeface="Poppins Bold"/>
                <a:ea typeface="Poppins Bold"/>
                <a:cs typeface="Poppins Bold"/>
                <a:sym typeface="Poppins Bold"/>
              </a:rPr>
              <a:t>Med Sup:    3,105</a:t>
            </a:r>
          </a:p>
        </p:txBody>
      </p:sp>
      <p:sp>
        <p:nvSpPr>
          <p:cNvPr id="17" name="TextBox 17"/>
          <p:cNvSpPr txBox="1"/>
          <p:nvPr/>
        </p:nvSpPr>
        <p:spPr>
          <a:xfrm>
            <a:off x="3287661" y="9460172"/>
            <a:ext cx="3611017" cy="332311"/>
          </a:xfrm>
          <a:prstGeom prst="rect">
            <a:avLst/>
          </a:prstGeom>
        </p:spPr>
        <p:txBody>
          <a:bodyPr lIns="0" tIns="0" rIns="0" bIns="0" rtlCol="0" anchor="t">
            <a:spAutoFit/>
          </a:bodyPr>
          <a:lstStyle/>
          <a:p>
            <a:pPr algn="l">
              <a:lnSpc>
                <a:spcPts val="2683"/>
              </a:lnSpc>
            </a:pPr>
            <a:r>
              <a:rPr lang="en-US" sz="1916" b="1">
                <a:solidFill>
                  <a:srgbClr val="000000"/>
                </a:solidFill>
                <a:latin typeface="Poppins Bold"/>
                <a:ea typeface="Poppins Bold"/>
                <a:cs typeface="Poppins Bold"/>
                <a:sym typeface="Poppins Bold"/>
              </a:rPr>
              <a:t>TOTAL MARCH 2024        53,707</a:t>
            </a:r>
          </a:p>
        </p:txBody>
      </p:sp>
      <p:sp>
        <p:nvSpPr>
          <p:cNvPr id="18" name="TextBox 18"/>
          <p:cNvSpPr txBox="1"/>
          <p:nvPr/>
        </p:nvSpPr>
        <p:spPr>
          <a:xfrm>
            <a:off x="5435485" y="4364335"/>
            <a:ext cx="3332411" cy="332311"/>
          </a:xfrm>
          <a:prstGeom prst="rect">
            <a:avLst/>
          </a:prstGeom>
        </p:spPr>
        <p:txBody>
          <a:bodyPr lIns="0" tIns="0" rIns="0" bIns="0" rtlCol="0" anchor="t">
            <a:spAutoFit/>
          </a:bodyPr>
          <a:lstStyle/>
          <a:p>
            <a:pPr algn="l">
              <a:lnSpc>
                <a:spcPts val="2683"/>
              </a:lnSpc>
            </a:pPr>
            <a:r>
              <a:rPr lang="en-US" sz="1916" b="1">
                <a:solidFill>
                  <a:srgbClr val="000000"/>
                </a:solidFill>
                <a:latin typeface="Poppins Bold"/>
                <a:ea typeface="Poppins Bold"/>
                <a:cs typeface="Poppins Bold"/>
                <a:sym typeface="Poppins Bold"/>
              </a:rPr>
              <a:t>TOTAL MAR. 2025        54,762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262087" y="1192454"/>
            <a:ext cx="2252946" cy="7719643"/>
            <a:chOff x="0" y="0"/>
            <a:chExt cx="319042" cy="1093187"/>
          </a:xfrm>
        </p:grpSpPr>
        <p:sp>
          <p:nvSpPr>
            <p:cNvPr id="3" name="Freeform 3"/>
            <p:cNvSpPr/>
            <p:nvPr/>
          </p:nvSpPr>
          <p:spPr>
            <a:xfrm>
              <a:off x="0" y="0"/>
              <a:ext cx="319042" cy="1093187"/>
            </a:xfrm>
            <a:custGeom>
              <a:avLst/>
              <a:gdLst/>
              <a:ahLst/>
              <a:cxnLst/>
              <a:rect l="l" t="t" r="r" b="b"/>
              <a:pathLst>
                <a:path w="319042" h="1093187">
                  <a:moveTo>
                    <a:pt x="0" y="0"/>
                  </a:moveTo>
                  <a:lnTo>
                    <a:pt x="319042" y="0"/>
                  </a:lnTo>
                  <a:lnTo>
                    <a:pt x="319042" y="1093187"/>
                  </a:lnTo>
                  <a:lnTo>
                    <a:pt x="0" y="1093187"/>
                  </a:lnTo>
                  <a:close/>
                </a:path>
              </a:pathLst>
            </a:custGeom>
            <a:solidFill>
              <a:srgbClr val="232356"/>
            </a:solidFill>
          </p:spPr>
          <p:txBody>
            <a:bodyPr/>
            <a:lstStyle/>
            <a:p>
              <a:endParaRPr lang="en-US"/>
            </a:p>
          </p:txBody>
        </p:sp>
      </p:grpSp>
      <p:grpSp>
        <p:nvGrpSpPr>
          <p:cNvPr id="4" name="Group 4"/>
          <p:cNvGrpSpPr/>
          <p:nvPr/>
        </p:nvGrpSpPr>
        <p:grpSpPr>
          <a:xfrm>
            <a:off x="15006354" y="1047750"/>
            <a:ext cx="2252946" cy="7723289"/>
            <a:chOff x="0" y="0"/>
            <a:chExt cx="319042" cy="1093703"/>
          </a:xfrm>
        </p:grpSpPr>
        <p:sp>
          <p:nvSpPr>
            <p:cNvPr id="5" name="Freeform 5"/>
            <p:cNvSpPr/>
            <p:nvPr/>
          </p:nvSpPr>
          <p:spPr>
            <a:xfrm>
              <a:off x="0" y="0"/>
              <a:ext cx="319042" cy="1093703"/>
            </a:xfrm>
            <a:custGeom>
              <a:avLst/>
              <a:gdLst/>
              <a:ahLst/>
              <a:cxnLst/>
              <a:rect l="l" t="t" r="r" b="b"/>
              <a:pathLst>
                <a:path w="319042" h="1093703">
                  <a:moveTo>
                    <a:pt x="0" y="0"/>
                  </a:moveTo>
                  <a:lnTo>
                    <a:pt x="319042" y="0"/>
                  </a:lnTo>
                  <a:lnTo>
                    <a:pt x="319042" y="1093703"/>
                  </a:lnTo>
                  <a:lnTo>
                    <a:pt x="0" y="1093703"/>
                  </a:lnTo>
                  <a:close/>
                </a:path>
              </a:pathLst>
            </a:custGeom>
            <a:solidFill>
              <a:srgbClr val="28C6B4"/>
            </a:solidFill>
          </p:spPr>
          <p:txBody>
            <a:bodyPr/>
            <a:lstStyle/>
            <a:p>
              <a:endParaRPr lang="en-US"/>
            </a:p>
          </p:txBody>
        </p:sp>
      </p:grpSp>
      <p:grpSp>
        <p:nvGrpSpPr>
          <p:cNvPr id="6" name="Group 6"/>
          <p:cNvGrpSpPr/>
          <p:nvPr/>
        </p:nvGrpSpPr>
        <p:grpSpPr>
          <a:xfrm>
            <a:off x="13455476" y="1351842"/>
            <a:ext cx="3610435" cy="7256164"/>
            <a:chOff x="0" y="0"/>
            <a:chExt cx="4813914" cy="9674885"/>
          </a:xfrm>
        </p:grpSpPr>
        <p:pic>
          <p:nvPicPr>
            <p:cNvPr id="7" name="Picture 7"/>
            <p:cNvPicPr>
              <a:picLocks noChangeAspect="1"/>
            </p:cNvPicPr>
            <p:nvPr/>
          </p:nvPicPr>
          <p:blipFill>
            <a:blip r:embed="rId3"/>
            <a:srcRect l="40230" r="26598"/>
            <a:stretch>
              <a:fillRect/>
            </a:stretch>
          </p:blipFill>
          <p:spPr>
            <a:xfrm>
              <a:off x="0" y="0"/>
              <a:ext cx="4813914" cy="9674885"/>
            </a:xfrm>
            <a:prstGeom prst="rect">
              <a:avLst/>
            </a:prstGeom>
          </p:spPr>
        </p:pic>
      </p:grpSp>
      <p:grpSp>
        <p:nvGrpSpPr>
          <p:cNvPr id="8" name="Group 8"/>
          <p:cNvGrpSpPr/>
          <p:nvPr/>
        </p:nvGrpSpPr>
        <p:grpSpPr>
          <a:xfrm rot="-453697">
            <a:off x="8158966" y="9620569"/>
            <a:ext cx="10550166" cy="2745735"/>
            <a:chOff x="0" y="0"/>
            <a:chExt cx="1605329" cy="417795"/>
          </a:xfrm>
        </p:grpSpPr>
        <p:sp>
          <p:nvSpPr>
            <p:cNvPr id="9" name="Freeform 9"/>
            <p:cNvSpPr/>
            <p:nvPr/>
          </p:nvSpPr>
          <p:spPr>
            <a:xfrm>
              <a:off x="0" y="0"/>
              <a:ext cx="1605329" cy="417795"/>
            </a:xfrm>
            <a:custGeom>
              <a:avLst/>
              <a:gdLst/>
              <a:ahLst/>
              <a:cxnLst/>
              <a:rect l="l" t="t" r="r" b="b"/>
              <a:pathLst>
                <a:path w="1605329" h="417795">
                  <a:moveTo>
                    <a:pt x="0" y="0"/>
                  </a:moveTo>
                  <a:lnTo>
                    <a:pt x="1605329" y="0"/>
                  </a:lnTo>
                  <a:lnTo>
                    <a:pt x="1605329" y="417795"/>
                  </a:lnTo>
                  <a:lnTo>
                    <a:pt x="0" y="417795"/>
                  </a:lnTo>
                  <a:close/>
                </a:path>
              </a:pathLst>
            </a:custGeom>
            <a:solidFill>
              <a:srgbClr val="232356"/>
            </a:solidFill>
          </p:spPr>
          <p:txBody>
            <a:bodyPr/>
            <a:lstStyle/>
            <a:p>
              <a:endParaRPr lang="en-US"/>
            </a:p>
          </p:txBody>
        </p:sp>
      </p:grpSp>
      <p:grpSp>
        <p:nvGrpSpPr>
          <p:cNvPr id="10" name="Group 10"/>
          <p:cNvGrpSpPr/>
          <p:nvPr/>
        </p:nvGrpSpPr>
        <p:grpSpPr>
          <a:xfrm rot="-494876">
            <a:off x="-1684908" y="-1604780"/>
            <a:ext cx="15639562" cy="2745735"/>
            <a:chOff x="0" y="0"/>
            <a:chExt cx="2379740" cy="417795"/>
          </a:xfrm>
        </p:grpSpPr>
        <p:sp>
          <p:nvSpPr>
            <p:cNvPr id="11" name="Freeform 11"/>
            <p:cNvSpPr/>
            <p:nvPr/>
          </p:nvSpPr>
          <p:spPr>
            <a:xfrm>
              <a:off x="0" y="0"/>
              <a:ext cx="2379740" cy="417795"/>
            </a:xfrm>
            <a:custGeom>
              <a:avLst/>
              <a:gdLst/>
              <a:ahLst/>
              <a:cxnLst/>
              <a:rect l="l" t="t" r="r" b="b"/>
              <a:pathLst>
                <a:path w="2379740" h="417795">
                  <a:moveTo>
                    <a:pt x="0" y="0"/>
                  </a:moveTo>
                  <a:lnTo>
                    <a:pt x="2379740" y="0"/>
                  </a:lnTo>
                  <a:lnTo>
                    <a:pt x="2379740" y="417795"/>
                  </a:lnTo>
                  <a:lnTo>
                    <a:pt x="0" y="417795"/>
                  </a:lnTo>
                  <a:close/>
                </a:path>
              </a:pathLst>
            </a:custGeom>
            <a:solidFill>
              <a:srgbClr val="232356"/>
            </a:solidFill>
          </p:spPr>
          <p:txBody>
            <a:bodyPr/>
            <a:lstStyle/>
            <a:p>
              <a:endParaRPr lang="en-US"/>
            </a:p>
          </p:txBody>
        </p:sp>
      </p:grpSp>
      <p:sp>
        <p:nvSpPr>
          <p:cNvPr id="12" name="Freeform 12"/>
          <p:cNvSpPr/>
          <p:nvPr/>
        </p:nvSpPr>
        <p:spPr>
          <a:xfrm>
            <a:off x="761106" y="715792"/>
            <a:ext cx="2586014" cy="625815"/>
          </a:xfrm>
          <a:custGeom>
            <a:avLst/>
            <a:gdLst/>
            <a:ahLst/>
            <a:cxnLst/>
            <a:rect l="l" t="t" r="r" b="b"/>
            <a:pathLst>
              <a:path w="2586014" h="625815">
                <a:moveTo>
                  <a:pt x="0" y="0"/>
                </a:moveTo>
                <a:lnTo>
                  <a:pt x="2586014" y="0"/>
                </a:lnTo>
                <a:lnTo>
                  <a:pt x="2586014" y="625816"/>
                </a:lnTo>
                <a:lnTo>
                  <a:pt x="0" y="625816"/>
                </a:lnTo>
                <a:lnTo>
                  <a:pt x="0" y="0"/>
                </a:lnTo>
                <a:close/>
              </a:path>
            </a:pathLst>
          </a:custGeom>
          <a:blipFill>
            <a:blip r:embed="rId4"/>
            <a:stretch>
              <a:fillRect/>
            </a:stretch>
          </a:blipFill>
        </p:spPr>
        <p:txBody>
          <a:bodyPr/>
          <a:lstStyle/>
          <a:p>
            <a:endParaRPr lang="en-US"/>
          </a:p>
        </p:txBody>
      </p:sp>
      <p:sp>
        <p:nvSpPr>
          <p:cNvPr id="13" name="TextBox 13"/>
          <p:cNvSpPr txBox="1"/>
          <p:nvPr/>
        </p:nvSpPr>
        <p:spPr>
          <a:xfrm>
            <a:off x="1028700" y="3406659"/>
            <a:ext cx="10087524" cy="346249"/>
          </a:xfrm>
          <a:prstGeom prst="rect">
            <a:avLst/>
          </a:prstGeom>
        </p:spPr>
        <p:txBody>
          <a:bodyPr wrap="square" lIns="0" tIns="0" rIns="0" bIns="0" rtlCol="0" anchor="t">
            <a:spAutoFit/>
          </a:bodyPr>
          <a:lstStyle/>
          <a:p>
            <a:pPr algn="l">
              <a:lnSpc>
                <a:spcPts val="2664"/>
              </a:lnSpc>
            </a:pPr>
            <a:r>
              <a:rPr lang="en-US" sz="2400" dirty="0">
                <a:solidFill>
                  <a:srgbClr val="000000"/>
                </a:solidFill>
                <a:latin typeface="Poppins"/>
                <a:ea typeface="Poppins"/>
                <a:cs typeface="Poppins"/>
                <a:sym typeface="Poppins"/>
              </a:rPr>
              <a:t>Calls are being answered in less than a minute. </a:t>
            </a:r>
          </a:p>
        </p:txBody>
      </p:sp>
      <p:sp>
        <p:nvSpPr>
          <p:cNvPr id="15" name="TextBox 15"/>
          <p:cNvSpPr txBox="1"/>
          <p:nvPr/>
        </p:nvSpPr>
        <p:spPr>
          <a:xfrm>
            <a:off x="1048055" y="4000500"/>
            <a:ext cx="6551709" cy="385683"/>
          </a:xfrm>
          <a:prstGeom prst="rect">
            <a:avLst/>
          </a:prstGeom>
        </p:spPr>
        <p:txBody>
          <a:bodyPr wrap="square" lIns="0" tIns="0" rIns="0" bIns="0" rtlCol="0" anchor="t">
            <a:spAutoFit/>
          </a:bodyPr>
          <a:lstStyle/>
          <a:p>
            <a:pPr algn="l">
              <a:lnSpc>
                <a:spcPts val="3003"/>
              </a:lnSpc>
            </a:pPr>
            <a:r>
              <a:rPr lang="en-US" sz="2706" b="1" dirty="0">
                <a:solidFill>
                  <a:srgbClr val="000000"/>
                </a:solidFill>
                <a:latin typeface="Poppins Bold"/>
                <a:ea typeface="Poppins Bold"/>
                <a:cs typeface="Poppins Bold"/>
                <a:sym typeface="Poppins Bold"/>
              </a:rPr>
              <a:t>800-299-6080</a:t>
            </a:r>
          </a:p>
        </p:txBody>
      </p:sp>
      <p:sp>
        <p:nvSpPr>
          <p:cNvPr id="17" name="TextBox 17"/>
          <p:cNvSpPr txBox="1"/>
          <p:nvPr/>
        </p:nvSpPr>
        <p:spPr>
          <a:xfrm>
            <a:off x="1028700" y="2219982"/>
            <a:ext cx="7639457" cy="942975"/>
          </a:xfrm>
          <a:prstGeom prst="rect">
            <a:avLst/>
          </a:prstGeom>
        </p:spPr>
        <p:txBody>
          <a:bodyPr lIns="0" tIns="0" rIns="0" bIns="0" rtlCol="0" anchor="t">
            <a:spAutoFit/>
          </a:bodyPr>
          <a:lstStyle/>
          <a:p>
            <a:pPr algn="l">
              <a:lnSpc>
                <a:spcPts val="7500"/>
              </a:lnSpc>
            </a:pPr>
            <a:r>
              <a:rPr lang="en-US" sz="6000" dirty="0">
                <a:solidFill>
                  <a:srgbClr val="000000"/>
                </a:solidFill>
                <a:latin typeface="DM Serif Display"/>
                <a:ea typeface="DM Serif Display"/>
                <a:cs typeface="DM Serif Display"/>
                <a:sym typeface="DM Serif Display"/>
              </a:rPr>
              <a:t>Customer Service</a:t>
            </a:r>
          </a:p>
        </p:txBody>
      </p:sp>
      <p:sp>
        <p:nvSpPr>
          <p:cNvPr id="18" name="TextBox 17">
            <a:extLst>
              <a:ext uri="{FF2B5EF4-FFF2-40B4-BE49-F238E27FC236}">
                <a16:creationId xmlns:a16="http://schemas.microsoft.com/office/drawing/2014/main" id="{A755C597-3154-15EE-C51F-CBAC370A8BDF}"/>
              </a:ext>
            </a:extLst>
          </p:cNvPr>
          <p:cNvSpPr txBox="1"/>
          <p:nvPr/>
        </p:nvSpPr>
        <p:spPr>
          <a:xfrm>
            <a:off x="1048055" y="5143500"/>
            <a:ext cx="9010345" cy="1614481"/>
          </a:xfrm>
          <a:prstGeom prst="rect">
            <a:avLst/>
          </a:prstGeom>
          <a:noFill/>
        </p:spPr>
        <p:txBody>
          <a:bodyPr wrap="square" rtlCol="0">
            <a:spAutoFit/>
          </a:bodyPr>
          <a:lstStyle/>
          <a:p>
            <a:pPr marL="367027" lvl="1" indent="-183514" algn="l">
              <a:lnSpc>
                <a:spcPts val="2379"/>
              </a:lnSpc>
              <a:buFont typeface="Arial"/>
              <a:buChar char="•"/>
            </a:pPr>
            <a:r>
              <a:rPr lang="en-US" sz="1699" b="1" dirty="0">
                <a:solidFill>
                  <a:srgbClr val="000000"/>
                </a:solidFill>
                <a:latin typeface="Poppins"/>
                <a:ea typeface="Poppins"/>
                <a:cs typeface="Poppins"/>
                <a:sym typeface="Poppins"/>
              </a:rPr>
              <a:t>Provider calls </a:t>
            </a:r>
          </a:p>
          <a:p>
            <a:pPr marL="824227" lvl="2" indent="-183514">
              <a:lnSpc>
                <a:spcPts val="2379"/>
              </a:lnSpc>
              <a:buFont typeface="Arial"/>
              <a:buChar char="•"/>
            </a:pPr>
            <a:r>
              <a:rPr lang="en-US" sz="1699" dirty="0">
                <a:solidFill>
                  <a:srgbClr val="000000"/>
                </a:solidFill>
                <a:latin typeface="Poppins"/>
                <a:ea typeface="Poppins"/>
                <a:cs typeface="Poppins"/>
                <a:sym typeface="Poppins"/>
              </a:rPr>
              <a:t>March 2025:</a:t>
            </a:r>
          </a:p>
          <a:p>
            <a:pPr marL="1191255" lvl="3" indent="-244685">
              <a:lnSpc>
                <a:spcPts val="2379"/>
              </a:lnSpc>
              <a:buFont typeface="Arial"/>
              <a:buChar char="⚬"/>
            </a:pPr>
            <a:r>
              <a:rPr lang="en-US" sz="1699" dirty="0">
                <a:solidFill>
                  <a:srgbClr val="000000"/>
                </a:solidFill>
                <a:latin typeface="Poppins"/>
                <a:ea typeface="Poppins"/>
                <a:cs typeface="Poppins"/>
                <a:sym typeface="Poppins"/>
              </a:rPr>
              <a:t>Average number of provider calls per week: 1120</a:t>
            </a:r>
          </a:p>
          <a:p>
            <a:pPr marL="1191255" lvl="3" indent="-244685">
              <a:lnSpc>
                <a:spcPts val="2379"/>
              </a:lnSpc>
              <a:buFont typeface="Arial"/>
              <a:buChar char="⚬"/>
            </a:pPr>
            <a:r>
              <a:rPr lang="en-US" sz="1699" dirty="0">
                <a:solidFill>
                  <a:srgbClr val="000000"/>
                </a:solidFill>
                <a:latin typeface="Poppins"/>
                <a:ea typeface="Poppins"/>
                <a:cs typeface="Poppins"/>
                <a:sym typeface="Poppins"/>
              </a:rPr>
              <a:t>Average Speed of Answer : 78.5% within 30 sec – </a:t>
            </a:r>
            <a:r>
              <a:rPr lang="en-US" sz="1699">
                <a:solidFill>
                  <a:srgbClr val="000000"/>
                </a:solidFill>
                <a:latin typeface="Poppins"/>
                <a:ea typeface="Poppins"/>
                <a:cs typeface="Poppins"/>
                <a:sym typeface="Poppins"/>
              </a:rPr>
              <a:t>Goal is 80%</a:t>
            </a:r>
            <a:endParaRPr lang="en-US" sz="1699" dirty="0">
              <a:solidFill>
                <a:srgbClr val="000000"/>
              </a:solidFill>
              <a:latin typeface="Poppins"/>
              <a:ea typeface="Poppins"/>
              <a:cs typeface="Poppins"/>
              <a:sym typeface="Poppins"/>
            </a:endParaRPr>
          </a:p>
          <a:p>
            <a:pPr marL="1191255" lvl="3" indent="-244685">
              <a:lnSpc>
                <a:spcPts val="2379"/>
              </a:lnSpc>
              <a:buFont typeface="Arial"/>
              <a:buChar char="⚬"/>
            </a:pPr>
            <a:r>
              <a:rPr lang="en-US" sz="1699" dirty="0">
                <a:solidFill>
                  <a:srgbClr val="000000"/>
                </a:solidFill>
                <a:latin typeface="Poppins"/>
                <a:ea typeface="Poppins"/>
                <a:cs typeface="Poppins"/>
                <a:sym typeface="Poppins"/>
              </a:rPr>
              <a:t>Average Handle Time 7:34m</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680662" y="3820514"/>
            <a:ext cx="2625775" cy="613410"/>
          </a:xfrm>
          <a:prstGeom prst="rect">
            <a:avLst/>
          </a:prstGeom>
        </p:spPr>
        <p:txBody>
          <a:bodyPr lIns="0" tIns="0" rIns="0" bIns="0" rtlCol="0" anchor="t">
            <a:spAutoFit/>
          </a:bodyPr>
          <a:lstStyle/>
          <a:p>
            <a:pPr algn="ctr">
              <a:lnSpc>
                <a:spcPts val="5040"/>
              </a:lnSpc>
            </a:pPr>
            <a:r>
              <a:rPr lang="en-US" sz="3600">
                <a:solidFill>
                  <a:srgbClr val="000000"/>
                </a:solidFill>
                <a:latin typeface="DM Serif Display"/>
              </a:rPr>
              <a:t>Our Partners</a:t>
            </a:r>
          </a:p>
        </p:txBody>
      </p:sp>
      <p:grpSp>
        <p:nvGrpSpPr>
          <p:cNvPr id="3" name="Group 3"/>
          <p:cNvGrpSpPr/>
          <p:nvPr/>
        </p:nvGrpSpPr>
        <p:grpSpPr>
          <a:xfrm>
            <a:off x="0" y="-297081"/>
            <a:ext cx="18297525" cy="5838340"/>
            <a:chOff x="0" y="0"/>
            <a:chExt cx="24396700" cy="7784453"/>
          </a:xfrm>
        </p:grpSpPr>
        <p:pic>
          <p:nvPicPr>
            <p:cNvPr id="4" name="Picture 4"/>
            <p:cNvPicPr>
              <a:picLocks noChangeAspect="1"/>
            </p:cNvPicPr>
            <p:nvPr/>
          </p:nvPicPr>
          <p:blipFill>
            <a:blip r:embed="rId3"/>
            <a:srcRect t="22873" b="29264"/>
            <a:stretch>
              <a:fillRect/>
            </a:stretch>
          </p:blipFill>
          <p:spPr>
            <a:xfrm>
              <a:off x="0" y="0"/>
              <a:ext cx="24396700" cy="7784453"/>
            </a:xfrm>
            <a:prstGeom prst="rect">
              <a:avLst/>
            </a:prstGeom>
          </p:spPr>
        </p:pic>
      </p:grpSp>
      <p:grpSp>
        <p:nvGrpSpPr>
          <p:cNvPr id="5" name="Group 5"/>
          <p:cNvGrpSpPr/>
          <p:nvPr/>
        </p:nvGrpSpPr>
        <p:grpSpPr>
          <a:xfrm>
            <a:off x="5707253" y="4794759"/>
            <a:ext cx="6883019" cy="1611630"/>
            <a:chOff x="0" y="0"/>
            <a:chExt cx="8173924" cy="1913890"/>
          </a:xfrm>
        </p:grpSpPr>
        <p:sp>
          <p:nvSpPr>
            <p:cNvPr id="6" name="Freeform 6"/>
            <p:cNvSpPr/>
            <p:nvPr/>
          </p:nvSpPr>
          <p:spPr>
            <a:xfrm>
              <a:off x="0" y="0"/>
              <a:ext cx="8173924" cy="1913890"/>
            </a:xfrm>
            <a:custGeom>
              <a:avLst/>
              <a:gdLst/>
              <a:ahLst/>
              <a:cxnLst/>
              <a:rect l="l" t="t" r="r" b="b"/>
              <a:pathLst>
                <a:path w="8173924" h="1913890">
                  <a:moveTo>
                    <a:pt x="0" y="0"/>
                  </a:moveTo>
                  <a:lnTo>
                    <a:pt x="8173924" y="0"/>
                  </a:lnTo>
                  <a:lnTo>
                    <a:pt x="8173924" y="1913890"/>
                  </a:lnTo>
                  <a:lnTo>
                    <a:pt x="0" y="1913890"/>
                  </a:lnTo>
                  <a:close/>
                </a:path>
              </a:pathLst>
            </a:custGeom>
            <a:solidFill>
              <a:srgbClr val="FFFFFF"/>
            </a:solidFill>
          </p:spPr>
          <p:txBody>
            <a:bodyPr/>
            <a:lstStyle/>
            <a:p>
              <a:endParaRPr lang="en-US"/>
            </a:p>
          </p:txBody>
        </p:sp>
      </p:grpSp>
      <p:grpSp>
        <p:nvGrpSpPr>
          <p:cNvPr id="7" name="Group 7"/>
          <p:cNvGrpSpPr/>
          <p:nvPr/>
        </p:nvGrpSpPr>
        <p:grpSpPr>
          <a:xfrm>
            <a:off x="5781342" y="4890009"/>
            <a:ext cx="6734841" cy="1302499"/>
            <a:chOff x="0" y="0"/>
            <a:chExt cx="9070067" cy="1754125"/>
          </a:xfrm>
        </p:grpSpPr>
        <p:sp>
          <p:nvSpPr>
            <p:cNvPr id="8" name="Freeform 8"/>
            <p:cNvSpPr/>
            <p:nvPr/>
          </p:nvSpPr>
          <p:spPr>
            <a:xfrm>
              <a:off x="0" y="0"/>
              <a:ext cx="9070067" cy="1754125"/>
            </a:xfrm>
            <a:custGeom>
              <a:avLst/>
              <a:gdLst/>
              <a:ahLst/>
              <a:cxnLst/>
              <a:rect l="l" t="t" r="r" b="b"/>
              <a:pathLst>
                <a:path w="9070067" h="1754125">
                  <a:moveTo>
                    <a:pt x="0" y="0"/>
                  </a:moveTo>
                  <a:lnTo>
                    <a:pt x="9070067" y="0"/>
                  </a:lnTo>
                  <a:lnTo>
                    <a:pt x="9070067" y="1754125"/>
                  </a:lnTo>
                  <a:lnTo>
                    <a:pt x="0" y="1754125"/>
                  </a:lnTo>
                  <a:close/>
                </a:path>
              </a:pathLst>
            </a:custGeom>
            <a:solidFill>
              <a:srgbClr val="232356"/>
            </a:solidFill>
          </p:spPr>
          <p:txBody>
            <a:bodyPr/>
            <a:lstStyle/>
            <a:p>
              <a:endParaRPr lang="en-US"/>
            </a:p>
          </p:txBody>
        </p:sp>
      </p:grpSp>
      <p:sp>
        <p:nvSpPr>
          <p:cNvPr id="9" name="Freeform 9"/>
          <p:cNvSpPr/>
          <p:nvPr/>
        </p:nvSpPr>
        <p:spPr>
          <a:xfrm>
            <a:off x="15413653" y="358401"/>
            <a:ext cx="2416769" cy="565524"/>
          </a:xfrm>
          <a:custGeom>
            <a:avLst/>
            <a:gdLst/>
            <a:ahLst/>
            <a:cxnLst/>
            <a:rect l="l" t="t" r="r" b="b"/>
            <a:pathLst>
              <a:path w="2416769" h="565524">
                <a:moveTo>
                  <a:pt x="0" y="0"/>
                </a:moveTo>
                <a:lnTo>
                  <a:pt x="2416769" y="0"/>
                </a:lnTo>
                <a:lnTo>
                  <a:pt x="2416769" y="565524"/>
                </a:lnTo>
                <a:lnTo>
                  <a:pt x="0" y="565524"/>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5762905" y="5155178"/>
            <a:ext cx="6771715" cy="695962"/>
          </a:xfrm>
          <a:prstGeom prst="rect">
            <a:avLst/>
          </a:prstGeom>
        </p:spPr>
        <p:txBody>
          <a:bodyPr lIns="0" tIns="0" rIns="0" bIns="0" rtlCol="0" anchor="t">
            <a:spAutoFit/>
          </a:bodyPr>
          <a:lstStyle/>
          <a:p>
            <a:pPr algn="ctr">
              <a:lnSpc>
                <a:spcPts val="5739"/>
              </a:lnSpc>
              <a:spcBef>
                <a:spcPct val="0"/>
              </a:spcBef>
            </a:pPr>
            <a:r>
              <a:rPr lang="en-US" sz="4099">
                <a:solidFill>
                  <a:srgbClr val="FFFFFF"/>
                </a:solidFill>
                <a:latin typeface="DM Serif Display"/>
              </a:rPr>
              <a:t>Medicare Supplements</a:t>
            </a:r>
          </a:p>
        </p:txBody>
      </p:sp>
      <p:sp>
        <p:nvSpPr>
          <p:cNvPr id="11" name="TextBox 11"/>
          <p:cNvSpPr txBox="1"/>
          <p:nvPr/>
        </p:nvSpPr>
        <p:spPr>
          <a:xfrm>
            <a:off x="2571795" y="6796853"/>
            <a:ext cx="4985478" cy="2071659"/>
          </a:xfrm>
          <a:prstGeom prst="rect">
            <a:avLst/>
          </a:prstGeom>
        </p:spPr>
        <p:txBody>
          <a:bodyPr lIns="0" tIns="0" rIns="0" bIns="0" rtlCol="0" anchor="t">
            <a:spAutoFit/>
          </a:bodyPr>
          <a:lstStyle/>
          <a:p>
            <a:pPr algn="l">
              <a:lnSpc>
                <a:spcPts val="3163"/>
              </a:lnSpc>
              <a:spcBef>
                <a:spcPct val="0"/>
              </a:spcBef>
            </a:pPr>
            <a:r>
              <a:rPr lang="en-US" sz="2292" spc="20">
                <a:solidFill>
                  <a:srgbClr val="000000"/>
                </a:solidFill>
                <a:latin typeface="Poppins"/>
              </a:rPr>
              <a:t>The CO-OP offers Medigap Plans A, F, G &amp; N across Montana, Idaho and Wyoming. </a:t>
            </a:r>
          </a:p>
          <a:p>
            <a:pPr algn="l">
              <a:lnSpc>
                <a:spcPts val="3771"/>
              </a:lnSpc>
              <a:spcBef>
                <a:spcPct val="0"/>
              </a:spcBef>
            </a:pPr>
            <a:endParaRPr lang="en-US" sz="2292" spc="20">
              <a:solidFill>
                <a:srgbClr val="000000"/>
              </a:solidFill>
              <a:latin typeface="Poppins"/>
            </a:endParaRPr>
          </a:p>
          <a:p>
            <a:pPr algn="l">
              <a:lnSpc>
                <a:spcPts val="3163"/>
              </a:lnSpc>
              <a:spcBef>
                <a:spcPct val="0"/>
              </a:spcBef>
            </a:pPr>
            <a:endParaRPr lang="en-US" sz="2292" spc="20">
              <a:solidFill>
                <a:srgbClr val="000000"/>
              </a:solidFill>
              <a:latin typeface="Poppins"/>
            </a:endParaRPr>
          </a:p>
        </p:txBody>
      </p:sp>
      <p:sp>
        <p:nvSpPr>
          <p:cNvPr id="12" name="TextBox 12"/>
          <p:cNvSpPr txBox="1"/>
          <p:nvPr/>
        </p:nvSpPr>
        <p:spPr>
          <a:xfrm>
            <a:off x="2571795" y="8605198"/>
            <a:ext cx="4985478" cy="1195359"/>
          </a:xfrm>
          <a:prstGeom prst="rect">
            <a:avLst/>
          </a:prstGeom>
        </p:spPr>
        <p:txBody>
          <a:bodyPr lIns="0" tIns="0" rIns="0" bIns="0" rtlCol="0" anchor="t">
            <a:spAutoFit/>
          </a:bodyPr>
          <a:lstStyle/>
          <a:p>
            <a:pPr algn="l">
              <a:lnSpc>
                <a:spcPts val="3163"/>
              </a:lnSpc>
              <a:spcBef>
                <a:spcPct val="0"/>
              </a:spcBef>
            </a:pPr>
            <a:r>
              <a:rPr lang="en-US" sz="2292" spc="20">
                <a:solidFill>
                  <a:srgbClr val="000000"/>
                </a:solidFill>
                <a:latin typeface="Poppins"/>
              </a:rPr>
              <a:t>High Deductible Plan G available May 2024!</a:t>
            </a:r>
          </a:p>
          <a:p>
            <a:pPr algn="l">
              <a:lnSpc>
                <a:spcPts val="3163"/>
              </a:lnSpc>
              <a:spcBef>
                <a:spcPct val="0"/>
              </a:spcBef>
            </a:pPr>
            <a:endParaRPr lang="en-US" sz="2292" spc="20">
              <a:solidFill>
                <a:srgbClr val="000000"/>
              </a:solidFill>
              <a:latin typeface="Poppins"/>
            </a:endParaRPr>
          </a:p>
        </p:txBody>
      </p:sp>
      <p:sp>
        <p:nvSpPr>
          <p:cNvPr id="13" name="Freeform 13"/>
          <p:cNvSpPr/>
          <p:nvPr/>
        </p:nvSpPr>
        <p:spPr>
          <a:xfrm rot="-6765937">
            <a:off x="1791313" y="8864389"/>
            <a:ext cx="639174" cy="472989"/>
          </a:xfrm>
          <a:custGeom>
            <a:avLst/>
            <a:gdLst/>
            <a:ahLst/>
            <a:cxnLst/>
            <a:rect l="l" t="t" r="r" b="b"/>
            <a:pathLst>
              <a:path w="639174" h="472989">
                <a:moveTo>
                  <a:pt x="0" y="0"/>
                </a:moveTo>
                <a:lnTo>
                  <a:pt x="639175" y="0"/>
                </a:lnTo>
                <a:lnTo>
                  <a:pt x="639175" y="472989"/>
                </a:lnTo>
                <a:lnTo>
                  <a:pt x="0" y="4729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TextBox 14"/>
          <p:cNvSpPr txBox="1"/>
          <p:nvPr/>
        </p:nvSpPr>
        <p:spPr>
          <a:xfrm rot="-614054">
            <a:off x="1198495" y="8126032"/>
            <a:ext cx="1323623" cy="679450"/>
          </a:xfrm>
          <a:prstGeom prst="rect">
            <a:avLst/>
          </a:prstGeom>
        </p:spPr>
        <p:txBody>
          <a:bodyPr lIns="0" tIns="0" rIns="0" bIns="0" rtlCol="0" anchor="t">
            <a:spAutoFit/>
          </a:bodyPr>
          <a:lstStyle/>
          <a:p>
            <a:pPr marL="0" lvl="0" indent="0" algn="l">
              <a:lnSpc>
                <a:spcPts val="5600"/>
              </a:lnSpc>
              <a:spcBef>
                <a:spcPct val="0"/>
              </a:spcBef>
            </a:pPr>
            <a:r>
              <a:rPr lang="en-US" sz="4000">
                <a:solidFill>
                  <a:srgbClr val="EE6161"/>
                </a:solidFill>
                <a:latin typeface="DM Serif Display"/>
              </a:rPr>
              <a:t>New!</a:t>
            </a:r>
          </a:p>
        </p:txBody>
      </p:sp>
      <p:sp>
        <p:nvSpPr>
          <p:cNvPr id="15" name="TextBox 15"/>
          <p:cNvSpPr txBox="1"/>
          <p:nvPr/>
        </p:nvSpPr>
        <p:spPr>
          <a:xfrm>
            <a:off x="10967121" y="6834953"/>
            <a:ext cx="5077746" cy="3171825"/>
          </a:xfrm>
          <a:prstGeom prst="rect">
            <a:avLst/>
          </a:prstGeom>
        </p:spPr>
        <p:txBody>
          <a:bodyPr lIns="0" tIns="0" rIns="0" bIns="0" rtlCol="0" anchor="t">
            <a:spAutoFit/>
          </a:bodyPr>
          <a:lstStyle/>
          <a:p>
            <a:pPr algn="l">
              <a:lnSpc>
                <a:spcPts val="2747"/>
              </a:lnSpc>
            </a:pPr>
            <a:r>
              <a:rPr lang="en-US" sz="2289" spc="137">
                <a:solidFill>
                  <a:srgbClr val="000000"/>
                </a:solidFill>
                <a:latin typeface="Poppins Bold"/>
              </a:rPr>
              <a:t>UFLIC</a:t>
            </a:r>
          </a:p>
          <a:p>
            <a:pPr algn="l">
              <a:lnSpc>
                <a:spcPts val="1668"/>
              </a:lnSpc>
            </a:pPr>
            <a:endParaRPr lang="en-US" sz="2289" spc="137">
              <a:solidFill>
                <a:srgbClr val="000000"/>
              </a:solidFill>
              <a:latin typeface="Poppins Bold"/>
            </a:endParaRPr>
          </a:p>
          <a:p>
            <a:pPr algn="l">
              <a:lnSpc>
                <a:spcPts val="2747"/>
              </a:lnSpc>
            </a:pPr>
            <a:r>
              <a:rPr lang="en-US" sz="2289" spc="137">
                <a:solidFill>
                  <a:srgbClr val="000000"/>
                </a:solidFill>
                <a:latin typeface="Poppins"/>
              </a:rPr>
              <a:t>800-366-8354</a:t>
            </a:r>
          </a:p>
          <a:p>
            <a:pPr algn="l">
              <a:lnSpc>
                <a:spcPts val="2747"/>
              </a:lnSpc>
            </a:pPr>
            <a:endParaRPr lang="en-US" sz="2289" spc="137">
              <a:solidFill>
                <a:srgbClr val="000000"/>
              </a:solidFill>
              <a:latin typeface="Poppins"/>
            </a:endParaRPr>
          </a:p>
          <a:p>
            <a:pPr algn="l">
              <a:lnSpc>
                <a:spcPts val="2747"/>
              </a:lnSpc>
            </a:pPr>
            <a:r>
              <a:rPr lang="en-US" sz="2289" spc="137">
                <a:solidFill>
                  <a:srgbClr val="000000"/>
                </a:solidFill>
                <a:latin typeface="Poppins Bold"/>
              </a:rPr>
              <a:t>Please submit claims to:</a:t>
            </a:r>
          </a:p>
          <a:p>
            <a:pPr algn="l">
              <a:lnSpc>
                <a:spcPts val="1668"/>
              </a:lnSpc>
            </a:pPr>
            <a:endParaRPr lang="en-US" sz="2289" spc="137">
              <a:solidFill>
                <a:srgbClr val="000000"/>
              </a:solidFill>
              <a:latin typeface="Poppins Bold"/>
            </a:endParaRPr>
          </a:p>
          <a:p>
            <a:pPr algn="l">
              <a:lnSpc>
                <a:spcPts val="2747"/>
              </a:lnSpc>
            </a:pPr>
            <a:r>
              <a:rPr lang="en-US" sz="2289" spc="137">
                <a:solidFill>
                  <a:srgbClr val="000000"/>
                </a:solidFill>
                <a:latin typeface="Poppins"/>
              </a:rPr>
              <a:t>Mountain Health CO-OP</a:t>
            </a:r>
          </a:p>
          <a:p>
            <a:pPr algn="l">
              <a:lnSpc>
                <a:spcPts val="2747"/>
              </a:lnSpc>
            </a:pPr>
            <a:r>
              <a:rPr lang="en-US" sz="2289" spc="137">
                <a:solidFill>
                  <a:srgbClr val="000000"/>
                </a:solidFill>
                <a:latin typeface="Poppins"/>
              </a:rPr>
              <a:t>PO Box 2209</a:t>
            </a:r>
          </a:p>
          <a:p>
            <a:pPr algn="l">
              <a:lnSpc>
                <a:spcPts val="2747"/>
              </a:lnSpc>
            </a:pPr>
            <a:r>
              <a:rPr lang="en-US" sz="2289" spc="137">
                <a:solidFill>
                  <a:srgbClr val="000000"/>
                </a:solidFill>
                <a:latin typeface="Poppins"/>
              </a:rPr>
              <a:t>Duncan, OK 73534</a:t>
            </a:r>
          </a:p>
          <a:p>
            <a:pPr algn="l">
              <a:lnSpc>
                <a:spcPts val="2747"/>
              </a:lnSpc>
            </a:pPr>
            <a:endParaRPr lang="en-US" sz="2289" spc="137">
              <a:solidFill>
                <a:srgbClr val="000000"/>
              </a:solidFill>
              <a:latin typeface="Poppins"/>
            </a:endParaRPr>
          </a:p>
        </p:txBody>
      </p:sp>
      <p:sp>
        <p:nvSpPr>
          <p:cNvPr id="16" name="AutoShape 16"/>
          <p:cNvSpPr/>
          <p:nvPr/>
        </p:nvSpPr>
        <p:spPr>
          <a:xfrm>
            <a:off x="10967121" y="7270263"/>
            <a:ext cx="4002278" cy="0"/>
          </a:xfrm>
          <a:prstGeom prst="line">
            <a:avLst/>
          </a:prstGeom>
          <a:ln w="9525" cap="flat">
            <a:solidFill>
              <a:srgbClr val="28C6B4"/>
            </a:solidFill>
            <a:prstDash val="solid"/>
            <a:headEnd type="none" w="sm" len="sm"/>
            <a:tailEnd type="none" w="sm" len="sm"/>
          </a:ln>
        </p:spPr>
        <p:txBody>
          <a:bodyPr/>
          <a:lstStyle/>
          <a:p>
            <a:endParaRPr lang="en-US"/>
          </a:p>
        </p:txBody>
      </p:sp>
      <p:sp>
        <p:nvSpPr>
          <p:cNvPr id="17" name="AutoShape 17"/>
          <p:cNvSpPr/>
          <p:nvPr/>
        </p:nvSpPr>
        <p:spPr>
          <a:xfrm>
            <a:off x="10967121" y="8508041"/>
            <a:ext cx="4002278" cy="0"/>
          </a:xfrm>
          <a:prstGeom prst="line">
            <a:avLst/>
          </a:prstGeom>
          <a:ln w="9525" cap="flat">
            <a:solidFill>
              <a:srgbClr val="28C6B4"/>
            </a:solidFill>
            <a:prstDash val="solid"/>
            <a:headEnd type="none" w="sm" len="sm"/>
            <a:tailEnd type="none" w="sm" len="sm"/>
          </a:ln>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262087" y="1192454"/>
            <a:ext cx="2252946" cy="7719643"/>
            <a:chOff x="0" y="0"/>
            <a:chExt cx="319042" cy="1093187"/>
          </a:xfrm>
        </p:grpSpPr>
        <p:sp>
          <p:nvSpPr>
            <p:cNvPr id="3" name="Freeform 3"/>
            <p:cNvSpPr/>
            <p:nvPr/>
          </p:nvSpPr>
          <p:spPr>
            <a:xfrm>
              <a:off x="0" y="0"/>
              <a:ext cx="319042" cy="1093187"/>
            </a:xfrm>
            <a:custGeom>
              <a:avLst/>
              <a:gdLst/>
              <a:ahLst/>
              <a:cxnLst/>
              <a:rect l="l" t="t" r="r" b="b"/>
              <a:pathLst>
                <a:path w="319042" h="1093187">
                  <a:moveTo>
                    <a:pt x="0" y="0"/>
                  </a:moveTo>
                  <a:lnTo>
                    <a:pt x="319042" y="0"/>
                  </a:lnTo>
                  <a:lnTo>
                    <a:pt x="319042" y="1093187"/>
                  </a:lnTo>
                  <a:lnTo>
                    <a:pt x="0" y="1093187"/>
                  </a:lnTo>
                  <a:close/>
                </a:path>
              </a:pathLst>
            </a:custGeom>
            <a:solidFill>
              <a:srgbClr val="232356"/>
            </a:solidFill>
          </p:spPr>
          <p:txBody>
            <a:bodyPr/>
            <a:lstStyle/>
            <a:p>
              <a:endParaRPr lang="en-US"/>
            </a:p>
          </p:txBody>
        </p:sp>
      </p:grpSp>
      <p:grpSp>
        <p:nvGrpSpPr>
          <p:cNvPr id="4" name="Group 4"/>
          <p:cNvGrpSpPr/>
          <p:nvPr/>
        </p:nvGrpSpPr>
        <p:grpSpPr>
          <a:xfrm>
            <a:off x="15006354" y="1047750"/>
            <a:ext cx="2252946" cy="7723289"/>
            <a:chOff x="0" y="0"/>
            <a:chExt cx="319042" cy="1093703"/>
          </a:xfrm>
        </p:grpSpPr>
        <p:sp>
          <p:nvSpPr>
            <p:cNvPr id="5" name="Freeform 5"/>
            <p:cNvSpPr/>
            <p:nvPr/>
          </p:nvSpPr>
          <p:spPr>
            <a:xfrm>
              <a:off x="0" y="0"/>
              <a:ext cx="319042" cy="1093703"/>
            </a:xfrm>
            <a:custGeom>
              <a:avLst/>
              <a:gdLst/>
              <a:ahLst/>
              <a:cxnLst/>
              <a:rect l="l" t="t" r="r" b="b"/>
              <a:pathLst>
                <a:path w="319042" h="1093703">
                  <a:moveTo>
                    <a:pt x="0" y="0"/>
                  </a:moveTo>
                  <a:lnTo>
                    <a:pt x="319042" y="0"/>
                  </a:lnTo>
                  <a:lnTo>
                    <a:pt x="319042" y="1093703"/>
                  </a:lnTo>
                  <a:lnTo>
                    <a:pt x="0" y="1093703"/>
                  </a:lnTo>
                  <a:close/>
                </a:path>
              </a:pathLst>
            </a:custGeom>
            <a:solidFill>
              <a:srgbClr val="28C6B4"/>
            </a:solidFill>
          </p:spPr>
          <p:txBody>
            <a:bodyPr/>
            <a:lstStyle/>
            <a:p>
              <a:endParaRPr lang="en-US"/>
            </a:p>
          </p:txBody>
        </p:sp>
      </p:grpSp>
      <p:grpSp>
        <p:nvGrpSpPr>
          <p:cNvPr id="6" name="Group 6"/>
          <p:cNvGrpSpPr/>
          <p:nvPr/>
        </p:nvGrpSpPr>
        <p:grpSpPr>
          <a:xfrm>
            <a:off x="13455476" y="1351842"/>
            <a:ext cx="3610435" cy="7256164"/>
            <a:chOff x="0" y="0"/>
            <a:chExt cx="4813914" cy="9674885"/>
          </a:xfrm>
        </p:grpSpPr>
        <p:pic>
          <p:nvPicPr>
            <p:cNvPr id="7" name="Picture 7"/>
            <p:cNvPicPr>
              <a:picLocks noChangeAspect="1"/>
            </p:cNvPicPr>
            <p:nvPr/>
          </p:nvPicPr>
          <p:blipFill>
            <a:blip r:embed="rId3"/>
            <a:srcRect l="26901" r="39927"/>
            <a:stretch>
              <a:fillRect/>
            </a:stretch>
          </p:blipFill>
          <p:spPr>
            <a:xfrm>
              <a:off x="0" y="0"/>
              <a:ext cx="4813914" cy="9674885"/>
            </a:xfrm>
            <a:prstGeom prst="rect">
              <a:avLst/>
            </a:prstGeom>
          </p:spPr>
        </p:pic>
      </p:grpSp>
      <p:grpSp>
        <p:nvGrpSpPr>
          <p:cNvPr id="8" name="Group 8"/>
          <p:cNvGrpSpPr/>
          <p:nvPr/>
        </p:nvGrpSpPr>
        <p:grpSpPr>
          <a:xfrm rot="-453697">
            <a:off x="8158966" y="9620569"/>
            <a:ext cx="10550166" cy="2745735"/>
            <a:chOff x="0" y="0"/>
            <a:chExt cx="1605329" cy="417795"/>
          </a:xfrm>
        </p:grpSpPr>
        <p:sp>
          <p:nvSpPr>
            <p:cNvPr id="9" name="Freeform 9"/>
            <p:cNvSpPr/>
            <p:nvPr/>
          </p:nvSpPr>
          <p:spPr>
            <a:xfrm>
              <a:off x="0" y="0"/>
              <a:ext cx="1605329" cy="417795"/>
            </a:xfrm>
            <a:custGeom>
              <a:avLst/>
              <a:gdLst/>
              <a:ahLst/>
              <a:cxnLst/>
              <a:rect l="l" t="t" r="r" b="b"/>
              <a:pathLst>
                <a:path w="1605329" h="417795">
                  <a:moveTo>
                    <a:pt x="0" y="0"/>
                  </a:moveTo>
                  <a:lnTo>
                    <a:pt x="1605329" y="0"/>
                  </a:lnTo>
                  <a:lnTo>
                    <a:pt x="1605329" y="417795"/>
                  </a:lnTo>
                  <a:lnTo>
                    <a:pt x="0" y="417795"/>
                  </a:lnTo>
                  <a:close/>
                </a:path>
              </a:pathLst>
            </a:custGeom>
            <a:solidFill>
              <a:srgbClr val="232356"/>
            </a:solidFill>
          </p:spPr>
          <p:txBody>
            <a:bodyPr/>
            <a:lstStyle/>
            <a:p>
              <a:endParaRPr lang="en-US"/>
            </a:p>
          </p:txBody>
        </p:sp>
      </p:grpSp>
      <p:grpSp>
        <p:nvGrpSpPr>
          <p:cNvPr id="10" name="Group 10"/>
          <p:cNvGrpSpPr/>
          <p:nvPr/>
        </p:nvGrpSpPr>
        <p:grpSpPr>
          <a:xfrm rot="-494876">
            <a:off x="-1684908" y="-1604780"/>
            <a:ext cx="15639562" cy="2745735"/>
            <a:chOff x="0" y="0"/>
            <a:chExt cx="2379740" cy="417795"/>
          </a:xfrm>
        </p:grpSpPr>
        <p:sp>
          <p:nvSpPr>
            <p:cNvPr id="11" name="Freeform 11"/>
            <p:cNvSpPr/>
            <p:nvPr/>
          </p:nvSpPr>
          <p:spPr>
            <a:xfrm>
              <a:off x="0" y="0"/>
              <a:ext cx="2379740" cy="417795"/>
            </a:xfrm>
            <a:custGeom>
              <a:avLst/>
              <a:gdLst/>
              <a:ahLst/>
              <a:cxnLst/>
              <a:rect l="l" t="t" r="r" b="b"/>
              <a:pathLst>
                <a:path w="2379740" h="417795">
                  <a:moveTo>
                    <a:pt x="0" y="0"/>
                  </a:moveTo>
                  <a:lnTo>
                    <a:pt x="2379740" y="0"/>
                  </a:lnTo>
                  <a:lnTo>
                    <a:pt x="2379740" y="417795"/>
                  </a:lnTo>
                  <a:lnTo>
                    <a:pt x="0" y="417795"/>
                  </a:lnTo>
                  <a:close/>
                </a:path>
              </a:pathLst>
            </a:custGeom>
            <a:solidFill>
              <a:srgbClr val="232356"/>
            </a:solidFill>
          </p:spPr>
          <p:txBody>
            <a:bodyPr/>
            <a:lstStyle/>
            <a:p>
              <a:endParaRPr lang="en-US"/>
            </a:p>
          </p:txBody>
        </p:sp>
      </p:grpSp>
      <p:sp>
        <p:nvSpPr>
          <p:cNvPr id="12" name="Freeform 12"/>
          <p:cNvSpPr/>
          <p:nvPr/>
        </p:nvSpPr>
        <p:spPr>
          <a:xfrm>
            <a:off x="761106" y="715792"/>
            <a:ext cx="2586014" cy="625815"/>
          </a:xfrm>
          <a:custGeom>
            <a:avLst/>
            <a:gdLst/>
            <a:ahLst/>
            <a:cxnLst/>
            <a:rect l="l" t="t" r="r" b="b"/>
            <a:pathLst>
              <a:path w="2586014" h="625815">
                <a:moveTo>
                  <a:pt x="0" y="0"/>
                </a:moveTo>
                <a:lnTo>
                  <a:pt x="2586014" y="0"/>
                </a:lnTo>
                <a:lnTo>
                  <a:pt x="2586014" y="625816"/>
                </a:lnTo>
                <a:lnTo>
                  <a:pt x="0" y="625816"/>
                </a:lnTo>
                <a:lnTo>
                  <a:pt x="0" y="0"/>
                </a:lnTo>
                <a:close/>
              </a:path>
            </a:pathLst>
          </a:custGeom>
          <a:blipFill>
            <a:blip r:embed="rId4"/>
            <a:stretch>
              <a:fillRect/>
            </a:stretch>
          </a:blipFill>
        </p:spPr>
        <p:txBody>
          <a:bodyPr/>
          <a:lstStyle/>
          <a:p>
            <a:endParaRPr lang="en-US"/>
          </a:p>
        </p:txBody>
      </p:sp>
      <p:sp>
        <p:nvSpPr>
          <p:cNvPr id="13" name="TextBox 13"/>
          <p:cNvSpPr txBox="1"/>
          <p:nvPr/>
        </p:nvSpPr>
        <p:spPr>
          <a:xfrm>
            <a:off x="1028700" y="3406659"/>
            <a:ext cx="10087524" cy="692497"/>
          </a:xfrm>
          <a:prstGeom prst="rect">
            <a:avLst/>
          </a:prstGeom>
        </p:spPr>
        <p:txBody>
          <a:bodyPr lIns="0" tIns="0" rIns="0" bIns="0" rtlCol="0" anchor="t">
            <a:spAutoFit/>
          </a:bodyPr>
          <a:lstStyle/>
          <a:p>
            <a:pPr algn="l">
              <a:lnSpc>
                <a:spcPts val="2664"/>
              </a:lnSpc>
            </a:pPr>
            <a:r>
              <a:rPr lang="en-US" sz="2400" dirty="0">
                <a:solidFill>
                  <a:srgbClr val="000000"/>
                </a:solidFill>
                <a:latin typeface="Poppins"/>
                <a:ea typeface="Poppins"/>
                <a:cs typeface="Poppins"/>
                <a:sym typeface="Poppins"/>
              </a:rPr>
              <a:t>Our provider pay cycle is weekly on Mondays with payments received around Thursday.</a:t>
            </a:r>
          </a:p>
        </p:txBody>
      </p:sp>
      <p:sp>
        <p:nvSpPr>
          <p:cNvPr id="14" name="TextBox 14"/>
          <p:cNvSpPr txBox="1"/>
          <p:nvPr/>
        </p:nvSpPr>
        <p:spPr>
          <a:xfrm>
            <a:off x="1222088" y="5506727"/>
            <a:ext cx="4907089" cy="1038746"/>
          </a:xfrm>
          <a:prstGeom prst="rect">
            <a:avLst/>
          </a:prstGeom>
        </p:spPr>
        <p:txBody>
          <a:bodyPr wrap="square" lIns="0" tIns="0" rIns="0" bIns="0" rtlCol="0" anchor="t">
            <a:spAutoFit/>
          </a:bodyPr>
          <a:lstStyle/>
          <a:p>
            <a:pPr marL="518166" lvl="1" indent="-259083" algn="l">
              <a:lnSpc>
                <a:spcPts val="2664"/>
              </a:lnSpc>
              <a:buFont typeface="Arial"/>
              <a:buChar char="•"/>
            </a:pPr>
            <a:r>
              <a:rPr lang="en-US" sz="2400" dirty="0">
                <a:solidFill>
                  <a:srgbClr val="000000"/>
                </a:solidFill>
                <a:latin typeface="Poppins"/>
                <a:ea typeface="Poppins"/>
                <a:cs typeface="Poppins"/>
                <a:sym typeface="Poppins"/>
              </a:rPr>
              <a:t>EFT enrollment form can be found on our website, mountainhealth.coop</a:t>
            </a:r>
          </a:p>
        </p:txBody>
      </p:sp>
      <p:sp>
        <p:nvSpPr>
          <p:cNvPr id="15" name="TextBox 15"/>
          <p:cNvSpPr txBox="1"/>
          <p:nvPr/>
        </p:nvSpPr>
        <p:spPr>
          <a:xfrm>
            <a:off x="1085416" y="4610100"/>
            <a:ext cx="11487584" cy="385683"/>
          </a:xfrm>
          <a:prstGeom prst="rect">
            <a:avLst/>
          </a:prstGeom>
        </p:spPr>
        <p:txBody>
          <a:bodyPr wrap="square" lIns="0" tIns="0" rIns="0" bIns="0" rtlCol="0" anchor="t">
            <a:spAutoFit/>
          </a:bodyPr>
          <a:lstStyle/>
          <a:p>
            <a:pPr algn="l">
              <a:lnSpc>
                <a:spcPts val="3003"/>
              </a:lnSpc>
            </a:pPr>
            <a:r>
              <a:rPr lang="en-US" sz="2706" b="1" dirty="0">
                <a:solidFill>
                  <a:srgbClr val="000000"/>
                </a:solidFill>
                <a:latin typeface="Poppins Bold"/>
                <a:ea typeface="Poppins Bold"/>
                <a:cs typeface="Poppins Bold"/>
                <a:sym typeface="Poppins Bold"/>
              </a:rPr>
              <a:t>Electronic Funds Payments &amp; Electronic Remittance Advances</a:t>
            </a:r>
          </a:p>
        </p:txBody>
      </p:sp>
      <p:sp>
        <p:nvSpPr>
          <p:cNvPr id="16" name="TextBox 16"/>
          <p:cNvSpPr txBox="1"/>
          <p:nvPr/>
        </p:nvSpPr>
        <p:spPr>
          <a:xfrm>
            <a:off x="6600440" y="5506728"/>
            <a:ext cx="4907089" cy="1384995"/>
          </a:xfrm>
          <a:prstGeom prst="rect">
            <a:avLst/>
          </a:prstGeom>
        </p:spPr>
        <p:txBody>
          <a:bodyPr wrap="square" lIns="0" tIns="0" rIns="0" bIns="0" rtlCol="0" anchor="t">
            <a:spAutoFit/>
          </a:bodyPr>
          <a:lstStyle/>
          <a:p>
            <a:pPr marL="518166" lvl="1" indent="-259083" algn="l">
              <a:lnSpc>
                <a:spcPts val="2664"/>
              </a:lnSpc>
              <a:buFont typeface="Arial"/>
              <a:buChar char="•"/>
            </a:pPr>
            <a:r>
              <a:rPr lang="en-US" sz="2400" dirty="0">
                <a:solidFill>
                  <a:srgbClr val="000000"/>
                </a:solidFill>
                <a:latin typeface="Poppins"/>
                <a:ea typeface="Poppins"/>
                <a:cs typeface="Poppins"/>
                <a:sym typeface="Poppins"/>
              </a:rPr>
              <a:t>Enroll in ERAs with your clearinghouse</a:t>
            </a:r>
          </a:p>
          <a:p>
            <a:pPr marL="518166" lvl="1" indent="-259083" algn="l">
              <a:lnSpc>
                <a:spcPts val="2664"/>
              </a:lnSpc>
              <a:buFont typeface="Arial"/>
              <a:buChar char="•"/>
            </a:pPr>
            <a:r>
              <a:rPr lang="en-US" sz="2400" dirty="0">
                <a:solidFill>
                  <a:srgbClr val="000000"/>
                </a:solidFill>
                <a:latin typeface="Poppins"/>
                <a:ea typeface="Poppins"/>
                <a:cs typeface="Poppins"/>
                <a:sym typeface="Poppins"/>
              </a:rPr>
              <a:t>Our clearinghouse is Optum Change Healthcare</a:t>
            </a:r>
          </a:p>
        </p:txBody>
      </p:sp>
      <p:sp>
        <p:nvSpPr>
          <p:cNvPr id="17" name="TextBox 17"/>
          <p:cNvSpPr txBox="1"/>
          <p:nvPr/>
        </p:nvSpPr>
        <p:spPr>
          <a:xfrm>
            <a:off x="1028700" y="2219982"/>
            <a:ext cx="9182100" cy="946991"/>
          </a:xfrm>
          <a:prstGeom prst="rect">
            <a:avLst/>
          </a:prstGeom>
        </p:spPr>
        <p:txBody>
          <a:bodyPr wrap="square" lIns="0" tIns="0" rIns="0" bIns="0" rtlCol="0" anchor="t">
            <a:spAutoFit/>
          </a:bodyPr>
          <a:lstStyle/>
          <a:p>
            <a:pPr algn="l">
              <a:lnSpc>
                <a:spcPts val="7500"/>
              </a:lnSpc>
            </a:pPr>
            <a:r>
              <a:rPr lang="en-US" sz="6000" dirty="0">
                <a:solidFill>
                  <a:srgbClr val="000000"/>
                </a:solidFill>
                <a:latin typeface="DM Serif Display"/>
                <a:ea typeface="DM Serif Display"/>
                <a:cs typeface="DM Serif Display"/>
                <a:sym typeface="DM Serif Display"/>
              </a:rPr>
              <a:t>Provider Claim Payments</a:t>
            </a:r>
          </a:p>
        </p:txBody>
      </p:sp>
      <p:sp>
        <p:nvSpPr>
          <p:cNvPr id="19" name="TextBox 18">
            <a:extLst>
              <a:ext uri="{FF2B5EF4-FFF2-40B4-BE49-F238E27FC236}">
                <a16:creationId xmlns:a16="http://schemas.microsoft.com/office/drawing/2014/main" id="{6BA5211E-3DDC-344C-89B4-E63FE391F763}"/>
              </a:ext>
            </a:extLst>
          </p:cNvPr>
          <p:cNvSpPr txBox="1"/>
          <p:nvPr/>
        </p:nvSpPr>
        <p:spPr>
          <a:xfrm>
            <a:off x="1085416" y="7124700"/>
            <a:ext cx="7372784" cy="800219"/>
          </a:xfrm>
          <a:prstGeom prst="rect">
            <a:avLst/>
          </a:prstGeom>
          <a:noFill/>
        </p:spPr>
        <p:txBody>
          <a:bodyPr wrap="square" rtlCol="0">
            <a:spAutoFit/>
          </a:bodyPr>
          <a:lstStyle/>
          <a:p>
            <a:r>
              <a:rPr lang="en-US" sz="2800" dirty="0">
                <a:latin typeface="Poppins Bold" panose="00000800000000000000" charset="0"/>
                <a:cs typeface="Poppins Bold" panose="00000800000000000000" charset="0"/>
              </a:rPr>
              <a:t>Address Issues:</a:t>
            </a:r>
          </a:p>
          <a:p>
            <a:endParaRPr lang="en-US" dirty="0"/>
          </a:p>
        </p:txBody>
      </p:sp>
      <p:sp>
        <p:nvSpPr>
          <p:cNvPr id="20" name="TextBox 19">
            <a:extLst>
              <a:ext uri="{FF2B5EF4-FFF2-40B4-BE49-F238E27FC236}">
                <a16:creationId xmlns:a16="http://schemas.microsoft.com/office/drawing/2014/main" id="{C89D4937-0262-97D3-7B51-0494F740DAFD}"/>
              </a:ext>
            </a:extLst>
          </p:cNvPr>
          <p:cNvSpPr txBox="1"/>
          <p:nvPr/>
        </p:nvSpPr>
        <p:spPr>
          <a:xfrm>
            <a:off x="1371600" y="7924918"/>
            <a:ext cx="4908312"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Poppins" panose="00000500000000000000" pitchFamily="2" charset="0"/>
                <a:cs typeface="Poppins" panose="00000500000000000000" pitchFamily="2" charset="0"/>
              </a:rPr>
              <a:t>Please contact us if you have not received mail at the right address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262087" y="1192454"/>
            <a:ext cx="2252946" cy="7719643"/>
            <a:chOff x="0" y="0"/>
            <a:chExt cx="319042" cy="1093187"/>
          </a:xfrm>
        </p:grpSpPr>
        <p:sp>
          <p:nvSpPr>
            <p:cNvPr id="3" name="Freeform 3"/>
            <p:cNvSpPr/>
            <p:nvPr/>
          </p:nvSpPr>
          <p:spPr>
            <a:xfrm>
              <a:off x="0" y="0"/>
              <a:ext cx="319042" cy="1093187"/>
            </a:xfrm>
            <a:custGeom>
              <a:avLst/>
              <a:gdLst/>
              <a:ahLst/>
              <a:cxnLst/>
              <a:rect l="l" t="t" r="r" b="b"/>
              <a:pathLst>
                <a:path w="319042" h="1093187">
                  <a:moveTo>
                    <a:pt x="0" y="0"/>
                  </a:moveTo>
                  <a:lnTo>
                    <a:pt x="319042" y="0"/>
                  </a:lnTo>
                  <a:lnTo>
                    <a:pt x="319042" y="1093187"/>
                  </a:lnTo>
                  <a:lnTo>
                    <a:pt x="0" y="1093187"/>
                  </a:lnTo>
                  <a:close/>
                </a:path>
              </a:pathLst>
            </a:custGeom>
            <a:solidFill>
              <a:srgbClr val="232356"/>
            </a:solidFill>
          </p:spPr>
          <p:txBody>
            <a:bodyPr/>
            <a:lstStyle/>
            <a:p>
              <a:endParaRPr lang="en-US"/>
            </a:p>
          </p:txBody>
        </p:sp>
      </p:grpSp>
      <p:grpSp>
        <p:nvGrpSpPr>
          <p:cNvPr id="4" name="Group 4"/>
          <p:cNvGrpSpPr/>
          <p:nvPr/>
        </p:nvGrpSpPr>
        <p:grpSpPr>
          <a:xfrm>
            <a:off x="15006354" y="1047750"/>
            <a:ext cx="2252946" cy="7723289"/>
            <a:chOff x="0" y="0"/>
            <a:chExt cx="319042" cy="1093703"/>
          </a:xfrm>
        </p:grpSpPr>
        <p:sp>
          <p:nvSpPr>
            <p:cNvPr id="5" name="Freeform 5"/>
            <p:cNvSpPr/>
            <p:nvPr/>
          </p:nvSpPr>
          <p:spPr>
            <a:xfrm>
              <a:off x="0" y="0"/>
              <a:ext cx="319042" cy="1093703"/>
            </a:xfrm>
            <a:custGeom>
              <a:avLst/>
              <a:gdLst/>
              <a:ahLst/>
              <a:cxnLst/>
              <a:rect l="l" t="t" r="r" b="b"/>
              <a:pathLst>
                <a:path w="319042" h="1093703">
                  <a:moveTo>
                    <a:pt x="0" y="0"/>
                  </a:moveTo>
                  <a:lnTo>
                    <a:pt x="319042" y="0"/>
                  </a:lnTo>
                  <a:lnTo>
                    <a:pt x="319042" y="1093703"/>
                  </a:lnTo>
                  <a:lnTo>
                    <a:pt x="0" y="1093703"/>
                  </a:lnTo>
                  <a:close/>
                </a:path>
              </a:pathLst>
            </a:custGeom>
            <a:solidFill>
              <a:srgbClr val="28C6B4"/>
            </a:solidFill>
          </p:spPr>
          <p:txBody>
            <a:bodyPr/>
            <a:lstStyle/>
            <a:p>
              <a:endParaRPr lang="en-US"/>
            </a:p>
          </p:txBody>
        </p:sp>
      </p:grpSp>
      <p:grpSp>
        <p:nvGrpSpPr>
          <p:cNvPr id="6" name="Group 6"/>
          <p:cNvGrpSpPr/>
          <p:nvPr/>
        </p:nvGrpSpPr>
        <p:grpSpPr>
          <a:xfrm>
            <a:off x="13455476" y="1351842"/>
            <a:ext cx="3610435" cy="7256164"/>
            <a:chOff x="0" y="0"/>
            <a:chExt cx="4813914" cy="9674885"/>
          </a:xfrm>
        </p:grpSpPr>
        <p:pic>
          <p:nvPicPr>
            <p:cNvPr id="7" name="Picture 7"/>
            <p:cNvPicPr>
              <a:picLocks noChangeAspect="1"/>
            </p:cNvPicPr>
            <p:nvPr/>
          </p:nvPicPr>
          <p:blipFill>
            <a:blip r:embed="rId3"/>
            <a:srcRect l="35016" t="17431" r="37594"/>
            <a:stretch>
              <a:fillRect/>
            </a:stretch>
          </p:blipFill>
          <p:spPr>
            <a:xfrm>
              <a:off x="0" y="0"/>
              <a:ext cx="4813914" cy="9674885"/>
            </a:xfrm>
            <a:prstGeom prst="rect">
              <a:avLst/>
            </a:prstGeom>
          </p:spPr>
        </p:pic>
      </p:grpSp>
      <p:grpSp>
        <p:nvGrpSpPr>
          <p:cNvPr id="8" name="Group 8"/>
          <p:cNvGrpSpPr/>
          <p:nvPr/>
        </p:nvGrpSpPr>
        <p:grpSpPr>
          <a:xfrm rot="-453697">
            <a:off x="8158966" y="9620569"/>
            <a:ext cx="10550166" cy="2745735"/>
            <a:chOff x="0" y="0"/>
            <a:chExt cx="1605329" cy="417795"/>
          </a:xfrm>
        </p:grpSpPr>
        <p:sp>
          <p:nvSpPr>
            <p:cNvPr id="9" name="Freeform 9"/>
            <p:cNvSpPr/>
            <p:nvPr/>
          </p:nvSpPr>
          <p:spPr>
            <a:xfrm>
              <a:off x="0" y="0"/>
              <a:ext cx="1605329" cy="417795"/>
            </a:xfrm>
            <a:custGeom>
              <a:avLst/>
              <a:gdLst/>
              <a:ahLst/>
              <a:cxnLst/>
              <a:rect l="l" t="t" r="r" b="b"/>
              <a:pathLst>
                <a:path w="1605329" h="417795">
                  <a:moveTo>
                    <a:pt x="0" y="0"/>
                  </a:moveTo>
                  <a:lnTo>
                    <a:pt x="1605329" y="0"/>
                  </a:lnTo>
                  <a:lnTo>
                    <a:pt x="1605329" y="417795"/>
                  </a:lnTo>
                  <a:lnTo>
                    <a:pt x="0" y="417795"/>
                  </a:lnTo>
                  <a:close/>
                </a:path>
              </a:pathLst>
            </a:custGeom>
            <a:solidFill>
              <a:srgbClr val="232356"/>
            </a:solidFill>
          </p:spPr>
          <p:txBody>
            <a:bodyPr/>
            <a:lstStyle/>
            <a:p>
              <a:endParaRPr lang="en-US"/>
            </a:p>
          </p:txBody>
        </p:sp>
      </p:grpSp>
      <p:grpSp>
        <p:nvGrpSpPr>
          <p:cNvPr id="10" name="Group 10"/>
          <p:cNvGrpSpPr/>
          <p:nvPr/>
        </p:nvGrpSpPr>
        <p:grpSpPr>
          <a:xfrm rot="-494876">
            <a:off x="-1684908" y="-1604780"/>
            <a:ext cx="15639562" cy="2745735"/>
            <a:chOff x="0" y="0"/>
            <a:chExt cx="2379740" cy="417795"/>
          </a:xfrm>
        </p:grpSpPr>
        <p:sp>
          <p:nvSpPr>
            <p:cNvPr id="11" name="Freeform 11"/>
            <p:cNvSpPr/>
            <p:nvPr/>
          </p:nvSpPr>
          <p:spPr>
            <a:xfrm>
              <a:off x="0" y="0"/>
              <a:ext cx="2379740" cy="417795"/>
            </a:xfrm>
            <a:custGeom>
              <a:avLst/>
              <a:gdLst/>
              <a:ahLst/>
              <a:cxnLst/>
              <a:rect l="l" t="t" r="r" b="b"/>
              <a:pathLst>
                <a:path w="2379740" h="417795">
                  <a:moveTo>
                    <a:pt x="0" y="0"/>
                  </a:moveTo>
                  <a:lnTo>
                    <a:pt x="2379740" y="0"/>
                  </a:lnTo>
                  <a:lnTo>
                    <a:pt x="2379740" y="417795"/>
                  </a:lnTo>
                  <a:lnTo>
                    <a:pt x="0" y="417795"/>
                  </a:lnTo>
                  <a:close/>
                </a:path>
              </a:pathLst>
            </a:custGeom>
            <a:solidFill>
              <a:srgbClr val="232356"/>
            </a:solidFill>
          </p:spPr>
          <p:txBody>
            <a:bodyPr/>
            <a:lstStyle/>
            <a:p>
              <a:endParaRPr lang="en-US"/>
            </a:p>
          </p:txBody>
        </p:sp>
      </p:grpSp>
      <p:sp>
        <p:nvSpPr>
          <p:cNvPr id="12" name="Freeform 12"/>
          <p:cNvSpPr/>
          <p:nvPr/>
        </p:nvSpPr>
        <p:spPr>
          <a:xfrm>
            <a:off x="761106" y="715792"/>
            <a:ext cx="2586014" cy="625815"/>
          </a:xfrm>
          <a:custGeom>
            <a:avLst/>
            <a:gdLst/>
            <a:ahLst/>
            <a:cxnLst/>
            <a:rect l="l" t="t" r="r" b="b"/>
            <a:pathLst>
              <a:path w="2586014" h="625815">
                <a:moveTo>
                  <a:pt x="0" y="0"/>
                </a:moveTo>
                <a:lnTo>
                  <a:pt x="2586014" y="0"/>
                </a:lnTo>
                <a:lnTo>
                  <a:pt x="2586014" y="625816"/>
                </a:lnTo>
                <a:lnTo>
                  <a:pt x="0" y="625816"/>
                </a:lnTo>
                <a:lnTo>
                  <a:pt x="0" y="0"/>
                </a:lnTo>
                <a:close/>
              </a:path>
            </a:pathLst>
          </a:custGeom>
          <a:blipFill>
            <a:blip r:embed="rId4"/>
            <a:stretch>
              <a:fillRect/>
            </a:stretch>
          </a:blipFill>
        </p:spPr>
        <p:txBody>
          <a:bodyPr/>
          <a:lstStyle/>
          <a:p>
            <a:endParaRPr lang="en-US"/>
          </a:p>
        </p:txBody>
      </p:sp>
      <p:sp>
        <p:nvSpPr>
          <p:cNvPr id="13" name="TextBox 13"/>
          <p:cNvSpPr txBox="1"/>
          <p:nvPr/>
        </p:nvSpPr>
        <p:spPr>
          <a:xfrm>
            <a:off x="1028700" y="3406659"/>
            <a:ext cx="10087524" cy="1038746"/>
          </a:xfrm>
          <a:prstGeom prst="rect">
            <a:avLst/>
          </a:prstGeom>
        </p:spPr>
        <p:txBody>
          <a:bodyPr lIns="0" tIns="0" rIns="0" bIns="0" rtlCol="0" anchor="t">
            <a:spAutoFit/>
          </a:bodyPr>
          <a:lstStyle/>
          <a:p>
            <a:pPr algn="l">
              <a:lnSpc>
                <a:spcPts val="2664"/>
              </a:lnSpc>
            </a:pPr>
            <a:r>
              <a:rPr lang="en-US" sz="2000" dirty="0">
                <a:solidFill>
                  <a:srgbClr val="000000"/>
                </a:solidFill>
                <a:latin typeface="Poppins"/>
                <a:ea typeface="Poppins"/>
                <a:cs typeface="Poppins"/>
                <a:sym typeface="Poppins"/>
              </a:rPr>
              <a:t>If you have not already enrolled in our provider portal, please email </a:t>
            </a:r>
            <a:r>
              <a:rPr lang="en-US" sz="2000" dirty="0">
                <a:solidFill>
                  <a:srgbClr val="000000"/>
                </a:solidFill>
                <a:latin typeface="Poppins"/>
                <a:ea typeface="Poppins"/>
                <a:cs typeface="Poppins"/>
                <a:sym typeface="Poppins"/>
                <a:hlinkClick r:id="rId5"/>
              </a:rPr>
              <a:t>providerportal@mhc.coop</a:t>
            </a:r>
            <a:r>
              <a:rPr lang="en-US" sz="2000" dirty="0">
                <a:solidFill>
                  <a:srgbClr val="000000"/>
                </a:solidFill>
                <a:latin typeface="Poppins"/>
                <a:ea typeface="Poppins"/>
                <a:cs typeface="Poppins"/>
                <a:sym typeface="Poppins"/>
              </a:rPr>
              <a:t> for your registration code. We will need your Tax ID &amp; zip code.</a:t>
            </a:r>
          </a:p>
        </p:txBody>
      </p:sp>
      <p:sp>
        <p:nvSpPr>
          <p:cNvPr id="14" name="TextBox 14"/>
          <p:cNvSpPr txBox="1"/>
          <p:nvPr/>
        </p:nvSpPr>
        <p:spPr>
          <a:xfrm>
            <a:off x="1222088" y="5372100"/>
            <a:ext cx="4907089" cy="1731243"/>
          </a:xfrm>
          <a:prstGeom prst="rect">
            <a:avLst/>
          </a:prstGeom>
        </p:spPr>
        <p:txBody>
          <a:bodyPr wrap="square" lIns="0" tIns="0" rIns="0" bIns="0" rtlCol="0" anchor="t">
            <a:spAutoFit/>
          </a:bodyPr>
          <a:lstStyle/>
          <a:p>
            <a:pPr marL="518166" lvl="1" indent="-259083" algn="l">
              <a:lnSpc>
                <a:spcPts val="2664"/>
              </a:lnSpc>
              <a:buFont typeface="Arial"/>
              <a:buChar char="•"/>
            </a:pPr>
            <a:r>
              <a:rPr lang="en-US" sz="2000" dirty="0">
                <a:solidFill>
                  <a:srgbClr val="000000"/>
                </a:solidFill>
                <a:latin typeface="Poppins"/>
                <a:ea typeface="Poppins"/>
                <a:cs typeface="Poppins"/>
                <a:sym typeface="Poppins"/>
              </a:rPr>
              <a:t>2025 Member Eligibility</a:t>
            </a:r>
          </a:p>
          <a:p>
            <a:pPr marL="518166" lvl="1" indent="-259083" algn="l">
              <a:lnSpc>
                <a:spcPts val="2664"/>
              </a:lnSpc>
              <a:buFont typeface="Arial"/>
              <a:buChar char="•"/>
            </a:pPr>
            <a:r>
              <a:rPr lang="en-US" sz="2000" dirty="0">
                <a:solidFill>
                  <a:srgbClr val="000000"/>
                </a:solidFill>
                <a:latin typeface="Poppins"/>
                <a:ea typeface="Poppins"/>
                <a:cs typeface="Poppins"/>
                <a:sym typeface="Poppins"/>
              </a:rPr>
              <a:t>Benefits (look under “Plan”)</a:t>
            </a:r>
          </a:p>
          <a:p>
            <a:pPr marL="518166" lvl="1" indent="-259083" algn="l">
              <a:lnSpc>
                <a:spcPts val="2664"/>
              </a:lnSpc>
              <a:buFont typeface="Arial"/>
              <a:buChar char="•"/>
            </a:pPr>
            <a:r>
              <a:rPr lang="en-US" sz="2000" dirty="0">
                <a:solidFill>
                  <a:srgbClr val="000000"/>
                </a:solidFill>
                <a:latin typeface="Poppins"/>
                <a:ea typeface="Poppins"/>
                <a:cs typeface="Poppins"/>
                <a:sym typeface="Poppins"/>
              </a:rPr>
              <a:t>Id Card</a:t>
            </a:r>
          </a:p>
          <a:p>
            <a:pPr marL="518166" lvl="1" indent="-259083" algn="l">
              <a:lnSpc>
                <a:spcPts val="2664"/>
              </a:lnSpc>
              <a:buFont typeface="Arial"/>
              <a:buChar char="•"/>
            </a:pPr>
            <a:r>
              <a:rPr lang="en-US" sz="2000" dirty="0">
                <a:solidFill>
                  <a:srgbClr val="000000"/>
                </a:solidFill>
                <a:latin typeface="Poppins"/>
                <a:ea typeface="Poppins"/>
                <a:cs typeface="Poppins"/>
                <a:sym typeface="Poppins"/>
              </a:rPr>
              <a:t>Claims (including pending claims)</a:t>
            </a:r>
          </a:p>
        </p:txBody>
      </p:sp>
      <p:sp>
        <p:nvSpPr>
          <p:cNvPr id="15" name="TextBox 15"/>
          <p:cNvSpPr txBox="1"/>
          <p:nvPr/>
        </p:nvSpPr>
        <p:spPr>
          <a:xfrm>
            <a:off x="1085416" y="4769782"/>
            <a:ext cx="8896784" cy="385683"/>
          </a:xfrm>
          <a:prstGeom prst="rect">
            <a:avLst/>
          </a:prstGeom>
        </p:spPr>
        <p:txBody>
          <a:bodyPr wrap="square" lIns="0" tIns="0" rIns="0" bIns="0" rtlCol="0" anchor="t">
            <a:spAutoFit/>
          </a:bodyPr>
          <a:lstStyle/>
          <a:p>
            <a:pPr algn="l">
              <a:lnSpc>
                <a:spcPts val="3003"/>
              </a:lnSpc>
            </a:pPr>
            <a:r>
              <a:rPr lang="en-US" sz="2706" b="1" dirty="0">
                <a:solidFill>
                  <a:srgbClr val="000000"/>
                </a:solidFill>
                <a:latin typeface="Poppins Bold"/>
                <a:ea typeface="Poppins Bold"/>
                <a:cs typeface="Poppins Bold"/>
                <a:sym typeface="Poppins Bold"/>
              </a:rPr>
              <a:t>What will you find on our provider portal</a:t>
            </a:r>
          </a:p>
        </p:txBody>
      </p:sp>
      <p:sp>
        <p:nvSpPr>
          <p:cNvPr id="17" name="TextBox 17"/>
          <p:cNvSpPr txBox="1"/>
          <p:nvPr/>
        </p:nvSpPr>
        <p:spPr>
          <a:xfrm>
            <a:off x="1028700" y="2219982"/>
            <a:ext cx="7639457" cy="942975"/>
          </a:xfrm>
          <a:prstGeom prst="rect">
            <a:avLst/>
          </a:prstGeom>
        </p:spPr>
        <p:txBody>
          <a:bodyPr lIns="0" tIns="0" rIns="0" bIns="0" rtlCol="0" anchor="t">
            <a:spAutoFit/>
          </a:bodyPr>
          <a:lstStyle/>
          <a:p>
            <a:pPr algn="l">
              <a:lnSpc>
                <a:spcPts val="7500"/>
              </a:lnSpc>
            </a:pPr>
            <a:r>
              <a:rPr lang="en-US" sz="6000" dirty="0">
                <a:solidFill>
                  <a:srgbClr val="000000"/>
                </a:solidFill>
                <a:latin typeface="DM Serif Display"/>
                <a:ea typeface="DM Serif Display"/>
                <a:cs typeface="DM Serif Display"/>
                <a:sym typeface="DM Serif Display"/>
              </a:rPr>
              <a:t>Provider Portal</a:t>
            </a:r>
          </a:p>
        </p:txBody>
      </p:sp>
      <p:sp>
        <p:nvSpPr>
          <p:cNvPr id="16" name="TextBox 15">
            <a:extLst>
              <a:ext uri="{FF2B5EF4-FFF2-40B4-BE49-F238E27FC236}">
                <a16:creationId xmlns:a16="http://schemas.microsoft.com/office/drawing/2014/main" id="{A2D39523-3AB2-23CC-3AE6-999844AC47FB}"/>
              </a:ext>
            </a:extLst>
          </p:cNvPr>
          <p:cNvSpPr txBox="1"/>
          <p:nvPr/>
        </p:nvSpPr>
        <p:spPr>
          <a:xfrm>
            <a:off x="1028700" y="7180921"/>
            <a:ext cx="6077384" cy="523220"/>
          </a:xfrm>
          <a:prstGeom prst="rect">
            <a:avLst/>
          </a:prstGeom>
          <a:noFill/>
        </p:spPr>
        <p:txBody>
          <a:bodyPr wrap="square" rtlCol="0">
            <a:spAutoFit/>
          </a:bodyPr>
          <a:lstStyle/>
          <a:p>
            <a:r>
              <a:rPr lang="en-US" sz="2800" dirty="0">
                <a:latin typeface="Poppins Bold" panose="00000800000000000000" charset="0"/>
                <a:cs typeface="Poppins Bold" panose="00000800000000000000" charset="0"/>
              </a:rPr>
              <a:t>Portal Engagement</a:t>
            </a:r>
          </a:p>
        </p:txBody>
      </p:sp>
      <p:sp>
        <p:nvSpPr>
          <p:cNvPr id="19" name="TextBox 18">
            <a:extLst>
              <a:ext uri="{FF2B5EF4-FFF2-40B4-BE49-F238E27FC236}">
                <a16:creationId xmlns:a16="http://schemas.microsoft.com/office/drawing/2014/main" id="{7A428FB2-5F07-218C-14BC-20B7FB731EE9}"/>
              </a:ext>
            </a:extLst>
          </p:cNvPr>
          <p:cNvSpPr txBox="1"/>
          <p:nvPr/>
        </p:nvSpPr>
        <p:spPr>
          <a:xfrm>
            <a:off x="1235535" y="7624241"/>
            <a:ext cx="8226712" cy="1923091"/>
          </a:xfrm>
          <a:prstGeom prst="rect">
            <a:avLst/>
          </a:prstGeom>
          <a:noFill/>
        </p:spPr>
        <p:txBody>
          <a:bodyPr wrap="square" rtlCol="0">
            <a:spAutoFit/>
          </a:bodyPr>
          <a:lstStyle/>
          <a:p>
            <a:pPr marL="367031" lvl="1" indent="-183515" algn="l">
              <a:lnSpc>
                <a:spcPts val="2380"/>
              </a:lnSpc>
              <a:buFont typeface="Arial"/>
              <a:buChar char="•"/>
            </a:pPr>
            <a:r>
              <a:rPr lang="en-US" sz="2000" dirty="0">
                <a:solidFill>
                  <a:srgbClr val="000000"/>
                </a:solidFill>
                <a:latin typeface="Poppins"/>
                <a:ea typeface="Poppins"/>
                <a:cs typeface="Poppins"/>
                <a:sym typeface="Poppins"/>
              </a:rPr>
              <a:t>Engagement:</a:t>
            </a:r>
          </a:p>
          <a:p>
            <a:pPr marL="734061" lvl="2" indent="-244687" algn="l">
              <a:lnSpc>
                <a:spcPts val="2380"/>
              </a:lnSpc>
              <a:buFont typeface="Arial"/>
              <a:buChar char="⚬"/>
            </a:pPr>
            <a:r>
              <a:rPr lang="en-US" sz="2000" dirty="0">
                <a:solidFill>
                  <a:srgbClr val="000000"/>
                </a:solidFill>
                <a:latin typeface="Poppins"/>
                <a:ea typeface="Poppins"/>
                <a:cs typeface="Poppins"/>
                <a:sym typeface="Poppins"/>
              </a:rPr>
              <a:t>+17k reg members (8k logged in last month)</a:t>
            </a:r>
          </a:p>
          <a:p>
            <a:pPr marL="734061" lvl="2" indent="-244687" algn="l">
              <a:lnSpc>
                <a:spcPts val="2380"/>
              </a:lnSpc>
              <a:buFont typeface="Arial"/>
              <a:buChar char="⚬"/>
            </a:pPr>
            <a:r>
              <a:rPr lang="en-US" sz="2000" dirty="0">
                <a:solidFill>
                  <a:srgbClr val="000000"/>
                </a:solidFill>
                <a:latin typeface="Poppins"/>
                <a:ea typeface="Poppins"/>
                <a:cs typeface="Poppins"/>
                <a:sym typeface="Poppins"/>
              </a:rPr>
              <a:t>+5.5k reg providers (3k logged in last month)  </a:t>
            </a:r>
          </a:p>
          <a:p>
            <a:pPr marL="367031" lvl="1" indent="-183515" algn="l">
              <a:lnSpc>
                <a:spcPts val="2380"/>
              </a:lnSpc>
              <a:buFont typeface="Arial"/>
              <a:buChar char="•"/>
            </a:pPr>
            <a:r>
              <a:rPr lang="en-US" sz="2000" dirty="0">
                <a:solidFill>
                  <a:srgbClr val="000000"/>
                </a:solidFill>
                <a:latin typeface="Poppins"/>
                <a:ea typeface="Poppins"/>
                <a:cs typeface="Poppins"/>
                <a:sym typeface="Poppins"/>
              </a:rPr>
              <a:t>Top 3 visited pages:</a:t>
            </a:r>
          </a:p>
          <a:p>
            <a:pPr marL="734061" lvl="2" indent="-244687" algn="l">
              <a:lnSpc>
                <a:spcPts val="2380"/>
              </a:lnSpc>
              <a:buFont typeface="Arial"/>
              <a:buChar char="⚬"/>
            </a:pPr>
            <a:r>
              <a:rPr lang="en-US" sz="2000" dirty="0">
                <a:solidFill>
                  <a:srgbClr val="000000"/>
                </a:solidFill>
                <a:latin typeface="Poppins"/>
                <a:ea typeface="Poppins"/>
                <a:cs typeface="Poppins"/>
                <a:sym typeface="Poppins"/>
              </a:rPr>
              <a:t>Member (claims, message center, my account)</a:t>
            </a:r>
          </a:p>
          <a:p>
            <a:pPr marL="734061" lvl="2" indent="-244687" algn="l">
              <a:lnSpc>
                <a:spcPts val="2380"/>
              </a:lnSpc>
              <a:buFont typeface="Arial"/>
              <a:buChar char="⚬"/>
            </a:pPr>
            <a:r>
              <a:rPr lang="en-US" sz="2000" dirty="0">
                <a:solidFill>
                  <a:srgbClr val="000000"/>
                </a:solidFill>
                <a:latin typeface="Poppins"/>
                <a:ea typeface="Poppins"/>
                <a:cs typeface="Poppins"/>
                <a:sym typeface="Poppins"/>
              </a:rPr>
              <a:t>Provider (member lookup, claims, payee info)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A75A4-C8D7-5BA2-8ED4-2EDCEE17D2E9}"/>
              </a:ext>
            </a:extLst>
          </p:cNvPr>
          <p:cNvSpPr>
            <a:spLocks noGrp="1"/>
          </p:cNvSpPr>
          <p:nvPr>
            <p:ph type="title"/>
          </p:nvPr>
        </p:nvSpPr>
        <p:spPr>
          <a:xfrm>
            <a:off x="457200" y="274638"/>
            <a:ext cx="16306800" cy="1143000"/>
          </a:xfrm>
        </p:spPr>
        <p:txBody>
          <a:bodyPr/>
          <a:lstStyle/>
          <a:p>
            <a:r>
              <a:rPr lang="en-US" dirty="0"/>
              <a:t>Prior Authorizations</a:t>
            </a:r>
          </a:p>
        </p:txBody>
      </p:sp>
      <p:sp>
        <p:nvSpPr>
          <p:cNvPr id="5" name="Text Placeholder 4">
            <a:extLst>
              <a:ext uri="{FF2B5EF4-FFF2-40B4-BE49-F238E27FC236}">
                <a16:creationId xmlns:a16="http://schemas.microsoft.com/office/drawing/2014/main" id="{0AC73074-3A37-8A8E-AA35-D4FA5645DD1D}"/>
              </a:ext>
            </a:extLst>
          </p:cNvPr>
          <p:cNvSpPr>
            <a:spLocks noGrp="1"/>
          </p:cNvSpPr>
          <p:nvPr>
            <p:ph type="body" sz="quarter" idx="3"/>
          </p:nvPr>
        </p:nvSpPr>
        <p:spPr>
          <a:xfrm>
            <a:off x="1295400" y="1781175"/>
            <a:ext cx="7619999" cy="1474787"/>
          </a:xfrm>
        </p:spPr>
        <p:txBody>
          <a:bodyPr>
            <a:normAutofit/>
          </a:bodyPr>
          <a:lstStyle/>
          <a:p>
            <a:r>
              <a:rPr lang="en-US" sz="3200" dirty="0"/>
              <a:t>MHC Providers – directly contracted with MHC</a:t>
            </a:r>
          </a:p>
        </p:txBody>
      </p:sp>
      <p:sp>
        <p:nvSpPr>
          <p:cNvPr id="6" name="Content Placeholder 5">
            <a:extLst>
              <a:ext uri="{FF2B5EF4-FFF2-40B4-BE49-F238E27FC236}">
                <a16:creationId xmlns:a16="http://schemas.microsoft.com/office/drawing/2014/main" id="{860430BE-2A79-26E4-1790-6A70637CE8AD}"/>
              </a:ext>
            </a:extLst>
          </p:cNvPr>
          <p:cNvSpPr>
            <a:spLocks noGrp="1"/>
          </p:cNvSpPr>
          <p:nvPr>
            <p:ph sz="quarter" idx="4"/>
          </p:nvPr>
        </p:nvSpPr>
        <p:spPr>
          <a:xfrm>
            <a:off x="2514600" y="3433231"/>
            <a:ext cx="7619999" cy="2506664"/>
          </a:xfrm>
        </p:spPr>
        <p:txBody>
          <a:bodyPr>
            <a:noAutofit/>
          </a:bodyPr>
          <a:lstStyle/>
          <a:p>
            <a:r>
              <a:rPr lang="en-US" sz="3200" dirty="0"/>
              <a:t>Personify</a:t>
            </a:r>
          </a:p>
          <a:p>
            <a:pPr lvl="1"/>
            <a:r>
              <a:rPr lang="en-US" sz="3200" dirty="0" err="1"/>
              <a:t>Healthcomp</a:t>
            </a:r>
            <a:endParaRPr lang="en-US" sz="3200" dirty="0"/>
          </a:p>
          <a:p>
            <a:pPr lvl="1"/>
            <a:r>
              <a:rPr lang="en-US" sz="3200" dirty="0" err="1"/>
              <a:t>Medcom</a:t>
            </a:r>
            <a:endParaRPr lang="en-US" sz="3200" dirty="0"/>
          </a:p>
          <a:p>
            <a:pPr lvl="2"/>
            <a:r>
              <a:rPr lang="en-US" sz="3200" dirty="0"/>
              <a:t>myCarehc.com</a:t>
            </a:r>
          </a:p>
          <a:p>
            <a:pPr lvl="2"/>
            <a:r>
              <a:rPr lang="en-US" sz="3200" dirty="0"/>
              <a:t>833-412-4144 P</a:t>
            </a:r>
          </a:p>
          <a:p>
            <a:pPr lvl="2"/>
            <a:r>
              <a:rPr lang="en-US" sz="3200" dirty="0"/>
              <a:t>559-243-7012 F</a:t>
            </a:r>
          </a:p>
          <a:p>
            <a:pPr lvl="2"/>
            <a:r>
              <a:rPr lang="en-US" sz="3200" dirty="0"/>
              <a:t>PA list @ mountainhealth.coop – this is also available on our website under the provider tab and prior authorizations</a:t>
            </a:r>
          </a:p>
        </p:txBody>
      </p:sp>
      <p:pic>
        <p:nvPicPr>
          <p:cNvPr id="9" name="Picture 8">
            <a:extLst>
              <a:ext uri="{FF2B5EF4-FFF2-40B4-BE49-F238E27FC236}">
                <a16:creationId xmlns:a16="http://schemas.microsoft.com/office/drawing/2014/main" id="{299CE35C-6A1A-260E-5BE4-1D98A2D07AC2}"/>
              </a:ext>
            </a:extLst>
          </p:cNvPr>
          <p:cNvPicPr>
            <a:picLocks noChangeAspect="1"/>
          </p:cNvPicPr>
          <p:nvPr/>
        </p:nvPicPr>
        <p:blipFill>
          <a:blip r:embed="rId3"/>
          <a:stretch>
            <a:fillRect/>
          </a:stretch>
        </p:blipFill>
        <p:spPr>
          <a:xfrm>
            <a:off x="12039600" y="8191500"/>
            <a:ext cx="5783299" cy="1350416"/>
          </a:xfrm>
          <a:prstGeom prst="rect">
            <a:avLst/>
          </a:prstGeom>
        </p:spPr>
      </p:pic>
    </p:spTree>
    <p:extLst>
      <p:ext uri="{BB962C8B-B14F-4D97-AF65-F5344CB8AC3E}">
        <p14:creationId xmlns:p14="http://schemas.microsoft.com/office/powerpoint/2010/main" val="2164429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262087" y="1192454"/>
            <a:ext cx="2252946" cy="7719643"/>
            <a:chOff x="0" y="0"/>
            <a:chExt cx="319042" cy="1093187"/>
          </a:xfrm>
        </p:grpSpPr>
        <p:sp>
          <p:nvSpPr>
            <p:cNvPr id="3" name="Freeform 3"/>
            <p:cNvSpPr/>
            <p:nvPr/>
          </p:nvSpPr>
          <p:spPr>
            <a:xfrm>
              <a:off x="0" y="0"/>
              <a:ext cx="319042" cy="1093187"/>
            </a:xfrm>
            <a:custGeom>
              <a:avLst/>
              <a:gdLst/>
              <a:ahLst/>
              <a:cxnLst/>
              <a:rect l="l" t="t" r="r" b="b"/>
              <a:pathLst>
                <a:path w="319042" h="1093187">
                  <a:moveTo>
                    <a:pt x="0" y="0"/>
                  </a:moveTo>
                  <a:lnTo>
                    <a:pt x="319042" y="0"/>
                  </a:lnTo>
                  <a:lnTo>
                    <a:pt x="319042" y="1093187"/>
                  </a:lnTo>
                  <a:lnTo>
                    <a:pt x="0" y="1093187"/>
                  </a:lnTo>
                  <a:close/>
                </a:path>
              </a:pathLst>
            </a:custGeom>
            <a:solidFill>
              <a:srgbClr val="232356"/>
            </a:solidFill>
          </p:spPr>
          <p:txBody>
            <a:bodyPr/>
            <a:lstStyle/>
            <a:p>
              <a:endParaRPr lang="en-US"/>
            </a:p>
          </p:txBody>
        </p:sp>
      </p:grpSp>
      <p:grpSp>
        <p:nvGrpSpPr>
          <p:cNvPr id="4" name="Group 4"/>
          <p:cNvGrpSpPr/>
          <p:nvPr/>
        </p:nvGrpSpPr>
        <p:grpSpPr>
          <a:xfrm>
            <a:off x="15006354" y="1047750"/>
            <a:ext cx="2252946" cy="7723289"/>
            <a:chOff x="0" y="0"/>
            <a:chExt cx="319042" cy="1093703"/>
          </a:xfrm>
        </p:grpSpPr>
        <p:sp>
          <p:nvSpPr>
            <p:cNvPr id="5" name="Freeform 5"/>
            <p:cNvSpPr/>
            <p:nvPr/>
          </p:nvSpPr>
          <p:spPr>
            <a:xfrm>
              <a:off x="0" y="0"/>
              <a:ext cx="319042" cy="1093703"/>
            </a:xfrm>
            <a:custGeom>
              <a:avLst/>
              <a:gdLst/>
              <a:ahLst/>
              <a:cxnLst/>
              <a:rect l="l" t="t" r="r" b="b"/>
              <a:pathLst>
                <a:path w="319042" h="1093703">
                  <a:moveTo>
                    <a:pt x="0" y="0"/>
                  </a:moveTo>
                  <a:lnTo>
                    <a:pt x="319042" y="0"/>
                  </a:lnTo>
                  <a:lnTo>
                    <a:pt x="319042" y="1093703"/>
                  </a:lnTo>
                  <a:lnTo>
                    <a:pt x="0" y="1093703"/>
                  </a:lnTo>
                  <a:close/>
                </a:path>
              </a:pathLst>
            </a:custGeom>
            <a:solidFill>
              <a:srgbClr val="28C6B4"/>
            </a:solidFill>
          </p:spPr>
          <p:txBody>
            <a:bodyPr/>
            <a:lstStyle/>
            <a:p>
              <a:endParaRPr lang="en-US"/>
            </a:p>
          </p:txBody>
        </p:sp>
      </p:grpSp>
      <p:grpSp>
        <p:nvGrpSpPr>
          <p:cNvPr id="6" name="Group 6"/>
          <p:cNvGrpSpPr/>
          <p:nvPr/>
        </p:nvGrpSpPr>
        <p:grpSpPr>
          <a:xfrm>
            <a:off x="13455476" y="1351842"/>
            <a:ext cx="3610435" cy="7256164"/>
            <a:chOff x="0" y="0"/>
            <a:chExt cx="4813914" cy="9674885"/>
          </a:xfrm>
        </p:grpSpPr>
        <p:pic>
          <p:nvPicPr>
            <p:cNvPr id="7" name="Picture 7"/>
            <p:cNvPicPr>
              <a:picLocks noChangeAspect="1"/>
            </p:cNvPicPr>
            <p:nvPr/>
          </p:nvPicPr>
          <p:blipFill>
            <a:blip r:embed="rId3"/>
            <a:srcRect l="27507" r="39321"/>
            <a:stretch>
              <a:fillRect/>
            </a:stretch>
          </p:blipFill>
          <p:spPr>
            <a:xfrm>
              <a:off x="0" y="0"/>
              <a:ext cx="4813914" cy="9674885"/>
            </a:xfrm>
            <a:prstGeom prst="rect">
              <a:avLst/>
            </a:prstGeom>
          </p:spPr>
        </p:pic>
      </p:grpSp>
      <p:grpSp>
        <p:nvGrpSpPr>
          <p:cNvPr id="8" name="Group 8"/>
          <p:cNvGrpSpPr/>
          <p:nvPr/>
        </p:nvGrpSpPr>
        <p:grpSpPr>
          <a:xfrm rot="-453697">
            <a:off x="8158966" y="9620569"/>
            <a:ext cx="10550166" cy="2745735"/>
            <a:chOff x="0" y="0"/>
            <a:chExt cx="1605329" cy="417795"/>
          </a:xfrm>
        </p:grpSpPr>
        <p:sp>
          <p:nvSpPr>
            <p:cNvPr id="9" name="Freeform 9"/>
            <p:cNvSpPr/>
            <p:nvPr/>
          </p:nvSpPr>
          <p:spPr>
            <a:xfrm>
              <a:off x="0" y="0"/>
              <a:ext cx="1605329" cy="417795"/>
            </a:xfrm>
            <a:custGeom>
              <a:avLst/>
              <a:gdLst/>
              <a:ahLst/>
              <a:cxnLst/>
              <a:rect l="l" t="t" r="r" b="b"/>
              <a:pathLst>
                <a:path w="1605329" h="417795">
                  <a:moveTo>
                    <a:pt x="0" y="0"/>
                  </a:moveTo>
                  <a:lnTo>
                    <a:pt x="1605329" y="0"/>
                  </a:lnTo>
                  <a:lnTo>
                    <a:pt x="1605329" y="417795"/>
                  </a:lnTo>
                  <a:lnTo>
                    <a:pt x="0" y="417795"/>
                  </a:lnTo>
                  <a:close/>
                </a:path>
              </a:pathLst>
            </a:custGeom>
            <a:solidFill>
              <a:srgbClr val="232356"/>
            </a:solidFill>
          </p:spPr>
          <p:txBody>
            <a:bodyPr/>
            <a:lstStyle/>
            <a:p>
              <a:endParaRPr lang="en-US"/>
            </a:p>
          </p:txBody>
        </p:sp>
      </p:grpSp>
      <p:grpSp>
        <p:nvGrpSpPr>
          <p:cNvPr id="10" name="Group 10"/>
          <p:cNvGrpSpPr/>
          <p:nvPr/>
        </p:nvGrpSpPr>
        <p:grpSpPr>
          <a:xfrm rot="-494876">
            <a:off x="-1684908" y="-1604780"/>
            <a:ext cx="15639562" cy="2745735"/>
            <a:chOff x="0" y="0"/>
            <a:chExt cx="2379740" cy="417795"/>
          </a:xfrm>
        </p:grpSpPr>
        <p:sp>
          <p:nvSpPr>
            <p:cNvPr id="11" name="Freeform 11"/>
            <p:cNvSpPr/>
            <p:nvPr/>
          </p:nvSpPr>
          <p:spPr>
            <a:xfrm>
              <a:off x="0" y="0"/>
              <a:ext cx="2379740" cy="417795"/>
            </a:xfrm>
            <a:custGeom>
              <a:avLst/>
              <a:gdLst/>
              <a:ahLst/>
              <a:cxnLst/>
              <a:rect l="l" t="t" r="r" b="b"/>
              <a:pathLst>
                <a:path w="2379740" h="417795">
                  <a:moveTo>
                    <a:pt x="0" y="0"/>
                  </a:moveTo>
                  <a:lnTo>
                    <a:pt x="2379740" y="0"/>
                  </a:lnTo>
                  <a:lnTo>
                    <a:pt x="2379740" y="417795"/>
                  </a:lnTo>
                  <a:lnTo>
                    <a:pt x="0" y="417795"/>
                  </a:lnTo>
                  <a:close/>
                </a:path>
              </a:pathLst>
            </a:custGeom>
            <a:solidFill>
              <a:srgbClr val="232356"/>
            </a:solidFill>
          </p:spPr>
          <p:txBody>
            <a:bodyPr/>
            <a:lstStyle/>
            <a:p>
              <a:endParaRPr lang="en-US"/>
            </a:p>
          </p:txBody>
        </p:sp>
      </p:grpSp>
      <p:sp>
        <p:nvSpPr>
          <p:cNvPr id="12" name="Freeform 12"/>
          <p:cNvSpPr/>
          <p:nvPr/>
        </p:nvSpPr>
        <p:spPr>
          <a:xfrm>
            <a:off x="761106" y="715792"/>
            <a:ext cx="2586014" cy="625815"/>
          </a:xfrm>
          <a:custGeom>
            <a:avLst/>
            <a:gdLst/>
            <a:ahLst/>
            <a:cxnLst/>
            <a:rect l="l" t="t" r="r" b="b"/>
            <a:pathLst>
              <a:path w="2586014" h="625815">
                <a:moveTo>
                  <a:pt x="0" y="0"/>
                </a:moveTo>
                <a:lnTo>
                  <a:pt x="2586014" y="0"/>
                </a:lnTo>
                <a:lnTo>
                  <a:pt x="2586014" y="625816"/>
                </a:lnTo>
                <a:lnTo>
                  <a:pt x="0" y="625816"/>
                </a:lnTo>
                <a:lnTo>
                  <a:pt x="0" y="0"/>
                </a:lnTo>
                <a:close/>
              </a:path>
            </a:pathLst>
          </a:custGeom>
          <a:blipFill>
            <a:blip r:embed="rId4"/>
            <a:stretch>
              <a:fillRect/>
            </a:stretch>
          </a:blipFill>
        </p:spPr>
        <p:txBody>
          <a:bodyPr/>
          <a:lstStyle/>
          <a:p>
            <a:endParaRPr lang="en-US"/>
          </a:p>
        </p:txBody>
      </p:sp>
      <p:sp>
        <p:nvSpPr>
          <p:cNvPr id="15" name="TextBox 15"/>
          <p:cNvSpPr txBox="1"/>
          <p:nvPr/>
        </p:nvSpPr>
        <p:spPr>
          <a:xfrm>
            <a:off x="1028700" y="3406659"/>
            <a:ext cx="6163938" cy="2423740"/>
          </a:xfrm>
          <a:prstGeom prst="rect">
            <a:avLst/>
          </a:prstGeom>
        </p:spPr>
        <p:txBody>
          <a:bodyPr lIns="0" tIns="0" rIns="0" bIns="0" rtlCol="0" anchor="t">
            <a:spAutoFit/>
          </a:bodyPr>
          <a:lstStyle/>
          <a:p>
            <a:pPr algn="l">
              <a:lnSpc>
                <a:spcPts val="2664"/>
              </a:lnSpc>
            </a:pPr>
            <a:r>
              <a:rPr lang="en-US" sz="2400" dirty="0">
                <a:solidFill>
                  <a:srgbClr val="000000"/>
                </a:solidFill>
                <a:latin typeface="Poppins"/>
                <a:ea typeface="Poppins"/>
                <a:cs typeface="Poppins"/>
                <a:sym typeface="Poppins"/>
              </a:rPr>
              <a:t>There is a known issue that caused claims processed in December &amp; January to denied for no prior authorization. </a:t>
            </a:r>
          </a:p>
          <a:p>
            <a:pPr algn="l">
              <a:lnSpc>
                <a:spcPts val="2664"/>
              </a:lnSpc>
            </a:pPr>
            <a:endParaRPr lang="en-US" sz="2400" dirty="0">
              <a:solidFill>
                <a:srgbClr val="000000"/>
              </a:solidFill>
              <a:latin typeface="Poppins"/>
              <a:ea typeface="Poppins"/>
              <a:cs typeface="Poppins"/>
              <a:sym typeface="Poppins"/>
            </a:endParaRPr>
          </a:p>
          <a:p>
            <a:pPr algn="l">
              <a:lnSpc>
                <a:spcPts val="2664"/>
              </a:lnSpc>
            </a:pPr>
            <a:r>
              <a:rPr lang="en-US" sz="2400" dirty="0">
                <a:solidFill>
                  <a:srgbClr val="000000"/>
                </a:solidFill>
                <a:latin typeface="Poppins"/>
                <a:ea typeface="Poppins"/>
                <a:cs typeface="Poppins"/>
                <a:sym typeface="Poppins"/>
              </a:rPr>
              <a:t>Those claims have been identified and reprocessed.</a:t>
            </a:r>
          </a:p>
        </p:txBody>
      </p:sp>
      <p:sp>
        <p:nvSpPr>
          <p:cNvPr id="16" name="TextBox 16"/>
          <p:cNvSpPr txBox="1"/>
          <p:nvPr/>
        </p:nvSpPr>
        <p:spPr>
          <a:xfrm>
            <a:off x="1028700" y="2219982"/>
            <a:ext cx="7639457" cy="942975"/>
          </a:xfrm>
          <a:prstGeom prst="rect">
            <a:avLst/>
          </a:prstGeom>
        </p:spPr>
        <p:txBody>
          <a:bodyPr lIns="0" tIns="0" rIns="0" bIns="0" rtlCol="0" anchor="t">
            <a:spAutoFit/>
          </a:bodyPr>
          <a:lstStyle/>
          <a:p>
            <a:pPr algn="l">
              <a:lnSpc>
                <a:spcPts val="7500"/>
              </a:lnSpc>
            </a:pPr>
            <a:r>
              <a:rPr lang="en-US" sz="6000" dirty="0">
                <a:solidFill>
                  <a:srgbClr val="000000"/>
                </a:solidFill>
                <a:latin typeface="DM Serif Display"/>
                <a:ea typeface="DM Serif Display"/>
                <a:cs typeface="DM Serif Display"/>
                <a:sym typeface="DM Serif Display"/>
              </a:rPr>
              <a:t>Prior Authorizations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695</TotalTime>
  <Words>1795</Words>
  <Application>Microsoft Office PowerPoint</Application>
  <PresentationFormat>Custom</PresentationFormat>
  <Paragraphs>170</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DM Serif Display</vt:lpstr>
      <vt:lpstr>Arial</vt:lpstr>
      <vt:lpstr>Poppins</vt:lpstr>
      <vt:lpstr>Calibri</vt:lpstr>
      <vt:lpstr>Aptos</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Prior Authorizations</vt:lpstr>
      <vt:lpstr>PowerPoint Presentation</vt:lpstr>
      <vt:lpstr>PowerPoint Presentation</vt:lpstr>
      <vt:lpstr>Contracted with MHC Directly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PowerPoint Template 3</dc:title>
  <dc:creator>Leah Martin</dc:creator>
  <cp:lastModifiedBy>Lindsey Shelton</cp:lastModifiedBy>
  <cp:revision>20</cp:revision>
  <dcterms:created xsi:type="dcterms:W3CDTF">2006-08-16T00:00:00Z</dcterms:created>
  <dcterms:modified xsi:type="dcterms:W3CDTF">2025-05-06T18:19:53Z</dcterms:modified>
  <dc:identifier>DAGQBbJhpro</dc:identifier>
</cp:coreProperties>
</file>